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5" r:id="rId4"/>
    <p:sldId id="264" r:id="rId5"/>
    <p:sldId id="266" r:id="rId6"/>
    <p:sldId id="261" r:id="rId7"/>
    <p:sldId id="268" r:id="rId8"/>
    <p:sldId id="267" r:id="rId9"/>
    <p:sldId id="257" r:id="rId10"/>
    <p:sldId id="270" r:id="rId11"/>
    <p:sldId id="262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FF0099"/>
    <a:srgbClr val="33CCFF"/>
    <a:srgbClr val="FFD347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8409-4B7D-4F5E-BB16-480EFEA01D43}" type="datetimeFigureOut">
              <a:rPr lang="fr-FR" smtClean="0"/>
              <a:t>24/05/2018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8C6FE-13DE-459D-8056-71494C9E28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7090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8409-4B7D-4F5E-BB16-480EFEA01D43}" type="datetimeFigureOut">
              <a:rPr lang="fr-FR" smtClean="0"/>
              <a:t>24/05/2018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8C6FE-13DE-459D-8056-71494C9E28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3130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8409-4B7D-4F5E-BB16-480EFEA01D43}" type="datetimeFigureOut">
              <a:rPr lang="fr-FR" smtClean="0"/>
              <a:t>24/05/2018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8C6FE-13DE-459D-8056-71494C9E28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1429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8409-4B7D-4F5E-BB16-480EFEA01D43}" type="datetimeFigureOut">
              <a:rPr lang="fr-FR" smtClean="0"/>
              <a:t>24/05/2018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8C6FE-13DE-459D-8056-71494C9E28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8013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8409-4B7D-4F5E-BB16-480EFEA01D43}" type="datetimeFigureOut">
              <a:rPr lang="fr-FR" smtClean="0"/>
              <a:t>24/05/2018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8C6FE-13DE-459D-8056-71494C9E28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117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8409-4B7D-4F5E-BB16-480EFEA01D43}" type="datetimeFigureOut">
              <a:rPr lang="fr-FR" smtClean="0"/>
              <a:t>24/05/2018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8C6FE-13DE-459D-8056-71494C9E28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4374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8409-4B7D-4F5E-BB16-480EFEA01D43}" type="datetimeFigureOut">
              <a:rPr lang="fr-FR" smtClean="0"/>
              <a:t>24/05/2018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8C6FE-13DE-459D-8056-71494C9E28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9900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8409-4B7D-4F5E-BB16-480EFEA01D43}" type="datetimeFigureOut">
              <a:rPr lang="fr-FR" smtClean="0"/>
              <a:t>24/05/2018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8C6FE-13DE-459D-8056-71494C9E28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1288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8409-4B7D-4F5E-BB16-480EFEA01D43}" type="datetimeFigureOut">
              <a:rPr lang="fr-FR" smtClean="0"/>
              <a:t>24/05/2018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8C6FE-13DE-459D-8056-71494C9E28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2114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8409-4B7D-4F5E-BB16-480EFEA01D43}" type="datetimeFigureOut">
              <a:rPr lang="fr-FR" smtClean="0"/>
              <a:t>24/05/2018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8C6FE-13DE-459D-8056-71494C9E28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6777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8409-4B7D-4F5E-BB16-480EFEA01D43}" type="datetimeFigureOut">
              <a:rPr lang="fr-FR" smtClean="0"/>
              <a:t>24/05/2018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8C6FE-13DE-459D-8056-71494C9E28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4558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28409-4B7D-4F5E-BB16-480EFEA01D43}" type="datetimeFigureOut">
              <a:rPr lang="fr-FR" smtClean="0"/>
              <a:t>24/05/2018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8C6FE-13DE-459D-8056-71494C9E28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4471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secretariat@comexpression.com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s://portail2.aiga.fr/v4/login.php5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Relationship Id="rId9" Type="http://schemas.openxmlformats.org/officeDocument/2006/relationships/hyperlink" Target="https://www.lyon.fr/demarche/vie-scolaire/inscription-restauration-scolaire-et-activites-periscolaire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ecretariat@comexpression.com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monde.fr/education/article/2018/05/07/a-lyon-le-retour-de-la-semaine-de-quatre-jours-s-accompagne-d-activites-periscolaires-payantes_5295426_1473685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392" y="153985"/>
            <a:ext cx="4170318" cy="299987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83177" y="4199354"/>
            <a:ext cx="1112955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>
                <a:solidFill>
                  <a:srgbClr val="FF0000"/>
                </a:solidFill>
              </a:rPr>
              <a:t>Organisation de la rentrée scolaire 2018-2019</a:t>
            </a:r>
          </a:p>
          <a:p>
            <a:pPr algn="ctr"/>
            <a:endParaRPr lang="fr-FR" sz="2400" dirty="0" smtClean="0"/>
          </a:p>
          <a:p>
            <a:pPr algn="ctr"/>
            <a:r>
              <a:rPr lang="fr-FR" sz="2400" dirty="0" smtClean="0"/>
              <a:t>Réunion du </a:t>
            </a:r>
            <a:r>
              <a:rPr lang="fr-FR" sz="2400" b="1" dirty="0" smtClean="0"/>
              <a:t>mercredi 16 mai </a:t>
            </a:r>
            <a:r>
              <a:rPr lang="fr-FR" sz="2400" dirty="0" smtClean="0"/>
              <a:t>2018</a:t>
            </a:r>
            <a:endParaRPr lang="fr-FR" sz="2400" dirty="0"/>
          </a:p>
          <a:p>
            <a:pPr algn="ctr"/>
            <a:r>
              <a:rPr lang="fr-FR" sz="2400" dirty="0" smtClean="0"/>
              <a:t>A destination des </a:t>
            </a:r>
            <a:r>
              <a:rPr lang="fr-FR" sz="2400" b="1" dirty="0" smtClean="0"/>
              <a:t>actuels adhérents </a:t>
            </a:r>
            <a:r>
              <a:rPr lang="fr-FR" sz="2400" dirty="0" smtClean="0"/>
              <a:t>de l’association</a:t>
            </a:r>
            <a:endParaRPr lang="fr-FR" sz="2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5643155" y="2953805"/>
            <a:ext cx="6322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Chalkduster" panose="03050602040202020205" pitchFamily="66" charset="0"/>
              </a:rPr>
              <a:t>Association d’éducation populaire</a:t>
            </a:r>
            <a:endParaRPr lang="fr-FR" sz="2000" dirty="0">
              <a:latin typeface="Chalkduster" panose="0305060204020202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65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" y="148127"/>
            <a:ext cx="935083" cy="672642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>
            <a:off x="0" y="6353496"/>
            <a:ext cx="5303520" cy="0"/>
          </a:xfrm>
          <a:prstGeom prst="line">
            <a:avLst/>
          </a:prstGeom>
          <a:ln w="28575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66404" y="6353496"/>
            <a:ext cx="5106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/>
              <a:t>Organisation rentrée scolaire 2018-2019</a:t>
            </a:r>
          </a:p>
          <a:p>
            <a:r>
              <a:rPr lang="fr-FR" sz="1050" dirty="0" smtClean="0"/>
              <a:t>Réunion des adhérents de Com’expression du mercredi 16 mai 2018</a:t>
            </a:r>
            <a:endParaRPr lang="fr-FR" sz="1050" dirty="0"/>
          </a:p>
        </p:txBody>
      </p:sp>
      <p:sp>
        <p:nvSpPr>
          <p:cNvPr id="3" name="ZoneTexte 2"/>
          <p:cNvSpPr txBox="1"/>
          <p:nvPr/>
        </p:nvSpPr>
        <p:spPr>
          <a:xfrm>
            <a:off x="1497875" y="136895"/>
            <a:ext cx="9875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0099"/>
                </a:solidFill>
                <a:latin typeface="Chalkduster" panose="03050602040202020205" pitchFamily="66" charset="0"/>
              </a:rPr>
              <a:t>Modalités d’inscription du mercredi</a:t>
            </a:r>
            <a:endParaRPr lang="fr-FR" sz="2800" dirty="0">
              <a:solidFill>
                <a:srgbClr val="D60093"/>
              </a:solidFill>
              <a:latin typeface="Chalkduster" panose="03050602040202020205" pitchFamily="66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5242264" y="678601"/>
            <a:ext cx="5738947" cy="2543295"/>
            <a:chOff x="365762" y="829391"/>
            <a:chExt cx="11599814" cy="5327031"/>
          </a:xfrm>
        </p:grpSpPr>
        <p:sp>
          <p:nvSpPr>
            <p:cNvPr id="8" name="ZoneTexte 7"/>
            <p:cNvSpPr txBox="1"/>
            <p:nvPr/>
          </p:nvSpPr>
          <p:spPr>
            <a:xfrm>
              <a:off x="365762" y="1001399"/>
              <a:ext cx="5138866" cy="2224042"/>
            </a:xfrm>
            <a:prstGeom prst="rect">
              <a:avLst/>
            </a:prstGeom>
            <a:solidFill>
              <a:srgbClr val="FFD347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fr-FR" sz="1400" b="1" dirty="0" smtClean="0">
                <a:solidFill>
                  <a:srgbClr val="D60093"/>
                </a:solidFill>
                <a:latin typeface="Chalkduster" panose="03050602040202020205" pitchFamily="66" charset="0"/>
              </a:endParaRPr>
            </a:p>
            <a:p>
              <a:pPr algn="ctr"/>
              <a:r>
                <a:rPr lang="fr-FR" b="1" dirty="0" smtClean="0">
                  <a:solidFill>
                    <a:srgbClr val="D60093"/>
                  </a:solidFill>
                  <a:latin typeface="Chalkduster" panose="03050602040202020205" pitchFamily="66" charset="0"/>
                </a:rPr>
                <a:t>Les </a:t>
              </a:r>
              <a:r>
                <a:rPr lang="fr-FR" b="1" dirty="0" smtClean="0">
                  <a:solidFill>
                    <a:srgbClr val="D6009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alkduster" panose="03050602040202020205" pitchFamily="66" charset="0"/>
                </a:rPr>
                <a:t>ateliers                du mercredi</a:t>
              </a:r>
            </a:p>
            <a:p>
              <a:pPr algn="just"/>
              <a:endParaRPr lang="fr-FR" sz="1100" dirty="0" smtClean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5573486" y="829391"/>
              <a:ext cx="6392090" cy="51781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fr-FR" b="1" dirty="0" smtClean="0">
                <a:solidFill>
                  <a:srgbClr val="0070C0"/>
                </a:solidFill>
                <a:latin typeface="Chalkduster" panose="03050602040202020205" pitchFamily="66" charset="0"/>
              </a:endParaRPr>
            </a:p>
            <a:p>
              <a:pPr algn="ctr"/>
              <a:endParaRPr lang="fr-FR" b="1" dirty="0" smtClean="0">
                <a:solidFill>
                  <a:srgbClr val="0070C0"/>
                </a:solidFill>
                <a:latin typeface="Chalkduster" panose="03050602040202020205" pitchFamily="66" charset="0"/>
              </a:endParaRPr>
            </a:p>
            <a:p>
              <a:pPr algn="ctr"/>
              <a:endParaRPr lang="fr-FR" b="1" dirty="0">
                <a:solidFill>
                  <a:srgbClr val="0070C0"/>
                </a:solidFill>
                <a:latin typeface="Chalkduster" panose="03050602040202020205" pitchFamily="66" charset="0"/>
              </a:endParaRPr>
            </a:p>
            <a:p>
              <a:pPr algn="ctr"/>
              <a:r>
                <a:rPr lang="fr-FR" b="1" dirty="0" smtClean="0">
                  <a:solidFill>
                    <a:srgbClr val="0070C0"/>
                  </a:solidFill>
                  <a:latin typeface="Chalkduster" panose="03050602040202020205" pitchFamily="66" charset="0"/>
                </a:rPr>
                <a:t>L’accueil </a:t>
              </a:r>
              <a:r>
                <a:rPr lang="fr-FR" b="1" dirty="0">
                  <a:solidFill>
                    <a:srgbClr val="0070C0"/>
                  </a:solidFill>
                  <a:latin typeface="Chalkduster" panose="03050602040202020205" pitchFamily="66" charset="0"/>
                </a:rPr>
                <a:t>de loisirs Com’ex </a:t>
              </a:r>
              <a:r>
                <a:rPr lang="fr-FR" b="1" dirty="0" smtClean="0">
                  <a:solidFill>
                    <a:srgbClr val="0070C0"/>
                  </a:solidFill>
                  <a:latin typeface="Chalkduster" panose="03050602040202020205" pitchFamily="66" charset="0"/>
                </a:rPr>
                <a:t>                          «</a:t>
              </a:r>
              <a:r>
                <a:rPr lang="fr-FR" b="1" dirty="0">
                  <a:solidFill>
                    <a:srgbClr val="0070C0"/>
                  </a:solidFill>
                  <a:latin typeface="Chalkduster" panose="03050602040202020205" pitchFamily="66" charset="0"/>
                </a:rPr>
                <a:t> </a:t>
              </a:r>
              <a:r>
                <a:rPr lang="fr-FR" b="1" u="sng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alkduster" panose="03050602040202020205" pitchFamily="66" charset="0"/>
                </a:rPr>
                <a:t>à la journée</a:t>
              </a:r>
              <a:r>
                <a:rPr lang="fr-FR" b="1" dirty="0">
                  <a:solidFill>
                    <a:srgbClr val="0070C0"/>
                  </a:solidFill>
                  <a:latin typeface="Chalkduster" panose="03050602040202020205" pitchFamily="66" charset="0"/>
                </a:rPr>
                <a:t> »</a:t>
              </a:r>
            </a:p>
            <a:p>
              <a:r>
                <a:rPr lang="fr-FR" sz="800" dirty="0" smtClean="0">
                  <a:solidFill>
                    <a:schemeClr val="bg1"/>
                  </a:solidFill>
                </a:rPr>
                <a:t>b</a:t>
              </a:r>
            </a:p>
            <a:p>
              <a:endParaRPr lang="fr-FR" dirty="0" smtClean="0"/>
            </a:p>
            <a:p>
              <a:endParaRPr lang="fr-FR" dirty="0"/>
            </a:p>
            <a:p>
              <a:endParaRPr lang="fr-FR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365762" y="3191032"/>
              <a:ext cx="5138866" cy="296539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rgbClr val="D60093"/>
                  </a:solidFill>
                  <a:latin typeface="Chalkduster" panose="03050602040202020205" pitchFamily="66" charset="0"/>
                </a:rPr>
                <a:t> </a:t>
              </a:r>
            </a:p>
            <a:p>
              <a:pPr algn="ctr"/>
              <a:r>
                <a:rPr lang="fr-FR" b="1" dirty="0" smtClean="0">
                  <a:solidFill>
                    <a:srgbClr val="0070C0"/>
                  </a:solidFill>
                  <a:latin typeface="Chalkduster" panose="03050602040202020205" pitchFamily="66" charset="0"/>
                </a:rPr>
                <a:t>L’accueil                     de loisirs Com’ex                    </a:t>
              </a:r>
              <a:r>
                <a:rPr lang="fr-FR" b="1" u="sng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alkduster" panose="03050602040202020205" pitchFamily="66" charset="0"/>
                </a:rPr>
                <a:t>demi-journée</a:t>
              </a:r>
            </a:p>
            <a:p>
              <a:endParaRPr lang="fr-FR" dirty="0"/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273255" y="1036729"/>
            <a:ext cx="5099933" cy="4257948"/>
            <a:chOff x="273255" y="1036729"/>
            <a:chExt cx="5099933" cy="4257948"/>
          </a:xfrm>
        </p:grpSpPr>
        <p:pic>
          <p:nvPicPr>
            <p:cNvPr id="16" name="Image 1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255" y="1673476"/>
              <a:ext cx="4647564" cy="3621201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cxnSp>
          <p:nvCxnSpPr>
            <p:cNvPr id="17" name="Connecteur droit avec flèche 16"/>
            <p:cNvCxnSpPr/>
            <p:nvPr/>
          </p:nvCxnSpPr>
          <p:spPr>
            <a:xfrm flipH="1">
              <a:off x="3744685" y="1036729"/>
              <a:ext cx="1628503" cy="16023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Image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3" t="14746" r="7421" b="17805"/>
            <a:stretch/>
          </p:blipFill>
          <p:spPr>
            <a:xfrm>
              <a:off x="1742486" y="1041164"/>
              <a:ext cx="1680754" cy="586010"/>
            </a:xfrm>
            <a:prstGeom prst="rect">
              <a:avLst/>
            </a:prstGeom>
          </p:spPr>
        </p:pic>
      </p:grpSp>
      <p:grpSp>
        <p:nvGrpSpPr>
          <p:cNvPr id="27" name="Groupe 26"/>
          <p:cNvGrpSpPr/>
          <p:nvPr/>
        </p:nvGrpSpPr>
        <p:grpSpPr>
          <a:xfrm>
            <a:off x="5373188" y="2867953"/>
            <a:ext cx="5791201" cy="2316159"/>
            <a:chOff x="5442857" y="3253956"/>
            <a:chExt cx="6252754" cy="2537244"/>
          </a:xfrm>
        </p:grpSpPr>
        <p:pic>
          <p:nvPicPr>
            <p:cNvPr id="15" name="Image 14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5540557" y="4090592"/>
              <a:ext cx="4308837" cy="156264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2563" y="4283237"/>
              <a:ext cx="1266957" cy="911372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5442857" y="3918857"/>
              <a:ext cx="6252754" cy="1872343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2" name="Connecteur droit avec flèche 21"/>
            <p:cNvCxnSpPr/>
            <p:nvPr/>
          </p:nvCxnSpPr>
          <p:spPr>
            <a:xfrm>
              <a:off x="7167154" y="3346054"/>
              <a:ext cx="296092" cy="4857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avec flèche 23"/>
            <p:cNvCxnSpPr/>
            <p:nvPr/>
          </p:nvCxnSpPr>
          <p:spPr>
            <a:xfrm flipH="1">
              <a:off x="8891451" y="3253956"/>
              <a:ext cx="508830" cy="5952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ZoneTexte 24"/>
          <p:cNvSpPr txBox="1"/>
          <p:nvPr/>
        </p:nvSpPr>
        <p:spPr>
          <a:xfrm>
            <a:off x="5463676" y="5265317"/>
            <a:ext cx="627547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Dès le </a:t>
            </a:r>
            <a:r>
              <a:rPr lang="fr-FR" b="1" dirty="0" smtClean="0">
                <a:solidFill>
                  <a:srgbClr val="FF0000"/>
                </a:solidFill>
              </a:rPr>
              <a:t>mercredi 23 mai 2018 pour les renouvellements</a:t>
            </a:r>
          </a:p>
          <a:p>
            <a:pPr algn="ctr"/>
            <a:r>
              <a:rPr lang="fr-FR" b="1" dirty="0" smtClean="0"/>
              <a:t>A partir du </a:t>
            </a:r>
            <a:r>
              <a:rPr lang="fr-FR" b="1" dirty="0" smtClean="0">
                <a:solidFill>
                  <a:srgbClr val="FF0000"/>
                </a:solidFill>
              </a:rPr>
              <a:t>30 mai pour les nouveaux adhérents</a:t>
            </a:r>
          </a:p>
          <a:p>
            <a:pPr algn="ctr"/>
            <a:r>
              <a:rPr lang="fr-FR" sz="1000" b="1" dirty="0" smtClean="0">
                <a:solidFill>
                  <a:srgbClr val="00B050"/>
                </a:solidFill>
              </a:rPr>
              <a:t> </a:t>
            </a:r>
          </a:p>
          <a:p>
            <a:pPr algn="ctr"/>
            <a:r>
              <a:rPr lang="fr-FR" b="1" dirty="0" smtClean="0"/>
              <a:t>Vous avez déjà un accès au </a:t>
            </a:r>
            <a:r>
              <a:rPr lang="fr-FR" b="1" dirty="0" smtClean="0">
                <a:solidFill>
                  <a:srgbClr val="00B050"/>
                </a:solidFill>
              </a:rPr>
              <a:t>portail famille </a:t>
            </a:r>
            <a:r>
              <a:rPr lang="fr-FR" b="1" dirty="0" smtClean="0"/>
              <a:t>? </a:t>
            </a:r>
            <a:r>
              <a:rPr lang="fr-FR" b="1" dirty="0" smtClean="0">
                <a:solidFill>
                  <a:srgbClr val="00B050"/>
                </a:solidFill>
                <a:hlinkClick r:id="rId7"/>
              </a:rPr>
              <a:t>Inscrivez-vous !</a:t>
            </a:r>
            <a:endParaRPr lang="fr-FR" b="1" dirty="0" smtClean="0">
              <a:solidFill>
                <a:srgbClr val="00B050"/>
              </a:solidFill>
            </a:endParaRPr>
          </a:p>
          <a:p>
            <a:pPr algn="ctr"/>
            <a:r>
              <a:rPr lang="fr-FR" b="1" dirty="0" smtClean="0"/>
              <a:t>Vous n’avez </a:t>
            </a:r>
            <a:r>
              <a:rPr lang="fr-FR" b="1" dirty="0" smtClean="0">
                <a:solidFill>
                  <a:srgbClr val="00B050"/>
                </a:solidFill>
              </a:rPr>
              <a:t>pas d’accès au portail </a:t>
            </a:r>
            <a:r>
              <a:rPr lang="fr-FR" b="1" dirty="0" smtClean="0"/>
              <a:t>?</a:t>
            </a:r>
            <a:r>
              <a:rPr lang="fr-FR" b="1" dirty="0" smtClean="0">
                <a:solidFill>
                  <a:srgbClr val="00B050"/>
                </a:solidFill>
              </a:rPr>
              <a:t> </a:t>
            </a:r>
            <a:r>
              <a:rPr lang="fr-FR" b="1" dirty="0" smtClean="0">
                <a:solidFill>
                  <a:srgbClr val="00B050"/>
                </a:solidFill>
                <a:hlinkClick r:id="rId8"/>
              </a:rPr>
              <a:t>Demandez-le !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59081" y="5294678"/>
            <a:ext cx="4647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Entre le 30 mai et le 30 juin 2018</a:t>
            </a:r>
          </a:p>
          <a:p>
            <a:pPr algn="ctr"/>
            <a:r>
              <a:rPr lang="fr-FR" b="1" dirty="0" smtClean="0"/>
              <a:t>Plus d’infos en cliquant : </a:t>
            </a:r>
            <a:r>
              <a:rPr lang="fr-FR" b="1" dirty="0" smtClean="0">
                <a:hlinkClick r:id="rId9"/>
              </a:rPr>
              <a:t>ici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85870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" y="148127"/>
            <a:ext cx="1258946" cy="905610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>
            <a:off x="0" y="6326291"/>
            <a:ext cx="12192000" cy="27205"/>
          </a:xfrm>
          <a:prstGeom prst="line">
            <a:avLst/>
          </a:prstGeom>
          <a:ln w="28575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66403" y="6353496"/>
            <a:ext cx="69058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/>
              <a:t>Organisation rentrée scolaire 2018-2019</a:t>
            </a:r>
          </a:p>
          <a:p>
            <a:r>
              <a:rPr lang="fr-FR" sz="1050" dirty="0" smtClean="0"/>
              <a:t>Réunion des adhérents de Com’expression du mercredi 16 mai 2018</a:t>
            </a:r>
            <a:endParaRPr lang="fr-FR" sz="1050" dirty="0"/>
          </a:p>
        </p:txBody>
      </p:sp>
      <p:sp>
        <p:nvSpPr>
          <p:cNvPr id="3" name="ZoneTexte 2"/>
          <p:cNvSpPr txBox="1"/>
          <p:nvPr/>
        </p:nvSpPr>
        <p:spPr>
          <a:xfrm>
            <a:off x="722812" y="1672047"/>
            <a:ext cx="1053737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 smtClean="0">
                <a:solidFill>
                  <a:srgbClr val="FF0099"/>
                </a:solidFill>
              </a:rPr>
              <a:t>Rappel des horaires d’ouverture du secrétariat</a:t>
            </a:r>
          </a:p>
          <a:p>
            <a:endParaRPr lang="fr-FR" dirty="0" smtClean="0"/>
          </a:p>
          <a:p>
            <a:r>
              <a:rPr lang="fr-FR" sz="2800" dirty="0" smtClean="0"/>
              <a:t>Mardi et jeudi de 14h à 17h : accueil mail et téléphonique</a:t>
            </a:r>
          </a:p>
          <a:p>
            <a:r>
              <a:rPr lang="fr-FR" sz="2800" dirty="0" smtClean="0"/>
              <a:t>Vendredi de 14h à 17h : accueil mail, téléphonique </a:t>
            </a:r>
            <a:r>
              <a:rPr lang="fr-FR" sz="2800" b="1" dirty="0" smtClean="0"/>
              <a:t>et accueil physique</a:t>
            </a:r>
          </a:p>
          <a:p>
            <a:endParaRPr lang="fr-FR" dirty="0" smtClean="0"/>
          </a:p>
          <a:p>
            <a:pPr algn="ctr"/>
            <a:r>
              <a:rPr lang="fr-FR" sz="2800" dirty="0" smtClean="0"/>
              <a:t>Vos contacts : </a:t>
            </a:r>
            <a:r>
              <a:rPr lang="fr-FR" sz="2800" dirty="0" smtClean="0">
                <a:hlinkClick r:id="rId3"/>
              </a:rPr>
              <a:t>secretariat@comexpression.com</a:t>
            </a:r>
            <a:r>
              <a:rPr lang="fr-FR" sz="2800" dirty="0" smtClean="0"/>
              <a:t> ou 09 52 91 11 59</a:t>
            </a:r>
            <a:endParaRPr lang="fr-FR" sz="2800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pPr algn="r"/>
            <a:r>
              <a:rPr lang="fr-FR" sz="2400" dirty="0" smtClean="0"/>
              <a:t>Merci de votre attention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177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4978" y="6353496"/>
            <a:ext cx="69058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/>
              <a:t>Organisation rentrée scolaire 2018-2019</a:t>
            </a:r>
          </a:p>
          <a:p>
            <a:r>
              <a:rPr lang="fr-FR" sz="1050" dirty="0" smtClean="0"/>
              <a:t>Réunion des adhérents de Com’expression du mercredi 16 mai 2018</a:t>
            </a:r>
            <a:endParaRPr lang="fr-FR" sz="105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32"/>
          <a:stretch/>
        </p:blipFill>
        <p:spPr>
          <a:xfrm>
            <a:off x="322437" y="327547"/>
            <a:ext cx="1541198" cy="55637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307771" y="191308"/>
            <a:ext cx="91320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99"/>
                </a:solidFill>
              </a:rPr>
              <a:t>Nouvelle organisation des temps de l’enfant </a:t>
            </a:r>
            <a:r>
              <a:rPr lang="fr-FR" dirty="0" smtClean="0"/>
              <a:t>à partir de septembre 2018</a:t>
            </a:r>
          </a:p>
          <a:p>
            <a:r>
              <a:rPr lang="fr-FR" dirty="0" smtClean="0"/>
              <a:t>Dans les écoles publiques lyonnaises</a:t>
            </a:r>
            <a:endParaRPr lang="fr-FR" dirty="0"/>
          </a:p>
        </p:txBody>
      </p:sp>
      <p:grpSp>
        <p:nvGrpSpPr>
          <p:cNvPr id="26" name="Groupe 25"/>
          <p:cNvGrpSpPr/>
          <p:nvPr/>
        </p:nvGrpSpPr>
        <p:grpSpPr>
          <a:xfrm>
            <a:off x="5117641" y="1002272"/>
            <a:ext cx="6505036" cy="5087086"/>
            <a:chOff x="5117641" y="1002272"/>
            <a:chExt cx="6505036" cy="5087086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84" t="23348" r="38788" b="13328"/>
            <a:stretch/>
          </p:blipFill>
          <p:spPr>
            <a:xfrm>
              <a:off x="5117641" y="1002272"/>
              <a:ext cx="6505036" cy="508708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25" name="Image 2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67" t="49525" r="53637" b="26880"/>
            <a:stretch/>
          </p:blipFill>
          <p:spPr>
            <a:xfrm>
              <a:off x="8039101" y="1788580"/>
              <a:ext cx="1085850" cy="1895476"/>
            </a:xfrm>
            <a:prstGeom prst="rect">
              <a:avLst/>
            </a:prstGeom>
            <a:ln w="12700">
              <a:noFill/>
            </a:ln>
          </p:spPr>
        </p:pic>
      </p:grpSp>
      <p:grpSp>
        <p:nvGrpSpPr>
          <p:cNvPr id="28" name="Groupe 27"/>
          <p:cNvGrpSpPr/>
          <p:nvPr/>
        </p:nvGrpSpPr>
        <p:grpSpPr>
          <a:xfrm>
            <a:off x="231527" y="1252621"/>
            <a:ext cx="5673973" cy="3769353"/>
            <a:chOff x="231527" y="1252621"/>
            <a:chExt cx="5673973" cy="3769353"/>
          </a:xfrm>
        </p:grpSpPr>
        <p:sp>
          <p:nvSpPr>
            <p:cNvPr id="4" name="ZoneTexte 3"/>
            <p:cNvSpPr txBox="1"/>
            <p:nvPr/>
          </p:nvSpPr>
          <p:spPr>
            <a:xfrm>
              <a:off x="231527" y="1252621"/>
              <a:ext cx="4856384" cy="2923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smtClean="0">
                  <a:solidFill>
                    <a:srgbClr val="D60093"/>
                  </a:solidFill>
                </a:rPr>
                <a:t>« </a:t>
              </a:r>
              <a:r>
                <a:rPr lang="fr-FR" sz="2400" b="1" i="1" dirty="0" smtClean="0">
                  <a:solidFill>
                    <a:srgbClr val="D60093"/>
                  </a:solidFill>
                </a:rPr>
                <a:t>Après la classe</a:t>
              </a:r>
              <a:r>
                <a:rPr lang="fr-FR" sz="2400" b="1" dirty="0" smtClean="0">
                  <a:solidFill>
                    <a:srgbClr val="D60093"/>
                  </a:solidFill>
                </a:rPr>
                <a:t> » </a:t>
              </a:r>
              <a:r>
                <a:rPr lang="fr-FR" sz="2400" dirty="0" smtClean="0"/>
                <a:t>:</a:t>
              </a:r>
            </a:p>
            <a:p>
              <a:r>
                <a:rPr lang="fr-FR" sz="1600" b="1" dirty="0" smtClean="0">
                  <a:solidFill>
                    <a:srgbClr val="FF0000"/>
                  </a:solidFill>
                </a:rPr>
                <a:t>16h45/17h30</a:t>
              </a:r>
              <a:r>
                <a:rPr lang="fr-FR" sz="1600" dirty="0" smtClean="0"/>
                <a:t> - durée 45 mn</a:t>
              </a:r>
            </a:p>
            <a:p>
              <a:endParaRPr lang="fr-FR" sz="1600" i="1" dirty="0" smtClean="0"/>
            </a:p>
            <a:p>
              <a:r>
                <a:rPr lang="fr-FR" sz="1600" i="1" dirty="0" smtClean="0"/>
                <a:t>Un moment de transition pour se détendre et goûter. Des temps éducatifs accessibles à tous les enfants, adaptés aux âges et favorisant l’expression orale et écrite ou la lecture des leçons.</a:t>
              </a:r>
              <a:endParaRPr lang="fr-FR" sz="1600" i="1" dirty="0"/>
            </a:p>
            <a:p>
              <a:r>
                <a:rPr lang="fr-FR" sz="1600" b="1" dirty="0" smtClean="0"/>
                <a:t> </a:t>
              </a:r>
              <a:endParaRPr lang="fr-FR" sz="1600" b="1" dirty="0"/>
            </a:p>
            <a:p>
              <a:r>
                <a:rPr lang="fr-FR" sz="1600" b="1" dirty="0" smtClean="0"/>
                <a:t>Tarification municipale </a:t>
              </a:r>
              <a:r>
                <a:rPr lang="fr-FR" sz="1600" dirty="0" smtClean="0"/>
                <a:t>selon Quotient familial                     « Ville de Lyon » (forfait annuel) - </a:t>
              </a:r>
              <a:r>
                <a:rPr lang="fr-FR" sz="1600" i="1" dirty="0" err="1" smtClean="0"/>
                <a:t>cf</a:t>
              </a:r>
              <a:r>
                <a:rPr lang="fr-FR" sz="1600" i="1" dirty="0" smtClean="0"/>
                <a:t> page « </a:t>
              </a:r>
              <a:r>
                <a:rPr lang="fr-FR" sz="1600" i="1" dirty="0" smtClean="0">
                  <a:hlinkClick r:id="rId4" action="ppaction://hlinksldjump"/>
                </a:rPr>
                <a:t>tarification</a:t>
              </a:r>
              <a:r>
                <a:rPr lang="fr-FR" sz="1600" i="1" dirty="0" smtClean="0"/>
                <a:t> »</a:t>
              </a:r>
            </a:p>
            <a:p>
              <a:endParaRPr lang="fr-FR" sz="1600" dirty="0"/>
            </a:p>
          </p:txBody>
        </p:sp>
        <p:cxnSp>
          <p:nvCxnSpPr>
            <p:cNvPr id="10" name="Connecteur droit avec flèche 9"/>
            <p:cNvCxnSpPr/>
            <p:nvPr/>
          </p:nvCxnSpPr>
          <p:spPr>
            <a:xfrm>
              <a:off x="2934789" y="1500255"/>
              <a:ext cx="2063931" cy="20900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/>
            <p:cNvCxnSpPr/>
            <p:nvPr/>
          </p:nvCxnSpPr>
          <p:spPr>
            <a:xfrm>
              <a:off x="4998720" y="1709261"/>
              <a:ext cx="906780" cy="331271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e 23"/>
          <p:cNvGrpSpPr/>
          <p:nvPr/>
        </p:nvGrpSpPr>
        <p:grpSpPr>
          <a:xfrm>
            <a:off x="201797" y="4247796"/>
            <a:ext cx="5703703" cy="2185214"/>
            <a:chOff x="201797" y="3908458"/>
            <a:chExt cx="5703703" cy="2648770"/>
          </a:xfrm>
        </p:grpSpPr>
        <p:sp>
          <p:nvSpPr>
            <p:cNvPr id="17" name="ZoneTexte 16"/>
            <p:cNvSpPr txBox="1"/>
            <p:nvPr/>
          </p:nvSpPr>
          <p:spPr>
            <a:xfrm>
              <a:off x="201797" y="3908458"/>
              <a:ext cx="4856384" cy="2648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smtClean="0">
                  <a:solidFill>
                    <a:srgbClr val="0070C0"/>
                  </a:solidFill>
                </a:rPr>
                <a:t>« </a:t>
              </a:r>
              <a:r>
                <a:rPr lang="fr-FR" sz="2400" b="1" i="1" dirty="0" smtClean="0">
                  <a:solidFill>
                    <a:srgbClr val="0070C0"/>
                  </a:solidFill>
                </a:rPr>
                <a:t>La fin d’aprèm’</a:t>
              </a:r>
              <a:r>
                <a:rPr lang="fr-FR" sz="2400" b="1" dirty="0" smtClean="0">
                  <a:solidFill>
                    <a:srgbClr val="0070C0"/>
                  </a:solidFill>
                </a:rPr>
                <a:t> » </a:t>
              </a:r>
              <a:r>
                <a:rPr lang="fr-FR" sz="2400" dirty="0" smtClean="0"/>
                <a:t>:</a:t>
              </a:r>
            </a:p>
            <a:p>
              <a:r>
                <a:rPr lang="fr-FR" sz="1600" b="1" dirty="0" smtClean="0">
                  <a:solidFill>
                    <a:srgbClr val="FF0000"/>
                  </a:solidFill>
                </a:rPr>
                <a:t>17h30/18h30</a:t>
              </a:r>
              <a:r>
                <a:rPr lang="fr-FR" sz="1600" b="1" dirty="0" smtClean="0"/>
                <a:t> </a:t>
              </a:r>
              <a:r>
                <a:rPr lang="fr-FR" sz="1600" dirty="0" smtClean="0"/>
                <a:t>- durée 1h</a:t>
              </a:r>
            </a:p>
            <a:p>
              <a:endParaRPr lang="fr-FR" sz="1600" i="1" dirty="0" smtClean="0"/>
            </a:p>
            <a:p>
              <a:r>
                <a:rPr lang="fr-FR" sz="1600" i="1" dirty="0" smtClean="0"/>
                <a:t>Des activités organisées par cycles et par thèmes.</a:t>
              </a:r>
            </a:p>
            <a:p>
              <a:endParaRPr lang="fr-FR" sz="1600" b="1" dirty="0" smtClean="0"/>
            </a:p>
            <a:p>
              <a:r>
                <a:rPr lang="fr-FR" sz="1600" b="1" dirty="0" smtClean="0"/>
                <a:t>Tarification municipale </a:t>
              </a:r>
              <a:r>
                <a:rPr lang="fr-FR" sz="1600" dirty="0" smtClean="0"/>
                <a:t>selon Quotient familial                                           « Ville de Lyon » (facturation à l’heure)</a:t>
              </a:r>
            </a:p>
            <a:p>
              <a:endParaRPr lang="fr-FR" sz="1600" dirty="0"/>
            </a:p>
          </p:txBody>
        </p:sp>
        <p:cxnSp>
          <p:nvCxnSpPr>
            <p:cNvPr id="19" name="Connecteur droit avec flèche 18"/>
            <p:cNvCxnSpPr/>
            <p:nvPr/>
          </p:nvCxnSpPr>
          <p:spPr>
            <a:xfrm>
              <a:off x="4371975" y="4190102"/>
              <a:ext cx="1533525" cy="141395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avec flèche 20"/>
            <p:cNvCxnSpPr/>
            <p:nvPr/>
          </p:nvCxnSpPr>
          <p:spPr>
            <a:xfrm>
              <a:off x="2875328" y="4162897"/>
              <a:ext cx="1496647" cy="2720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Connecteur droit 31"/>
          <p:cNvCxnSpPr/>
          <p:nvPr/>
        </p:nvCxnSpPr>
        <p:spPr>
          <a:xfrm flipV="1">
            <a:off x="0" y="6275472"/>
            <a:ext cx="12192000" cy="6725"/>
          </a:xfrm>
          <a:prstGeom prst="line">
            <a:avLst/>
          </a:prstGeom>
          <a:ln w="28575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48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 flipV="1">
            <a:off x="0" y="6303592"/>
            <a:ext cx="12192000" cy="9846"/>
          </a:xfrm>
          <a:prstGeom prst="line">
            <a:avLst/>
          </a:prstGeom>
          <a:ln w="28575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94978" y="6353496"/>
            <a:ext cx="69058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/>
              <a:t>Organisation rentrée scolaire 2018-2019</a:t>
            </a:r>
          </a:p>
          <a:p>
            <a:r>
              <a:rPr lang="fr-FR" sz="1050" dirty="0" smtClean="0"/>
              <a:t>Réunion des adhérents de Com’expression du mercredi 16 mai 2018</a:t>
            </a:r>
            <a:endParaRPr lang="fr-FR" sz="105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32"/>
          <a:stretch/>
        </p:blipFill>
        <p:spPr>
          <a:xfrm>
            <a:off x="322437" y="327547"/>
            <a:ext cx="1541198" cy="55637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307771" y="191308"/>
            <a:ext cx="9132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99"/>
                </a:solidFill>
              </a:rPr>
              <a:t>Nouvelle organisation des temps de l’enfant </a:t>
            </a:r>
            <a:r>
              <a:rPr lang="fr-FR" dirty="0" smtClean="0"/>
              <a:t>à partir de septembre 2018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413654" y="3181270"/>
            <a:ext cx="37882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Accueil </a:t>
            </a:r>
            <a:r>
              <a:rPr lang="fr-FR" sz="2000" b="1" dirty="0"/>
              <a:t>réservé aux </a:t>
            </a:r>
            <a:r>
              <a:rPr lang="fr-FR" sz="2000" b="1" dirty="0">
                <a:solidFill>
                  <a:srgbClr val="FF0000"/>
                </a:solidFill>
              </a:rPr>
              <a:t>enfants </a:t>
            </a:r>
            <a:r>
              <a:rPr lang="fr-FR" sz="2000" b="1" dirty="0" smtClean="0">
                <a:solidFill>
                  <a:srgbClr val="FF0000"/>
                </a:solidFill>
              </a:rPr>
              <a:t>des écoles publiques</a:t>
            </a:r>
            <a:r>
              <a:rPr lang="fr-FR" sz="2000" b="1" dirty="0" smtClean="0"/>
              <a:t>, en l’occurrence </a:t>
            </a:r>
            <a:r>
              <a:rPr lang="fr-FR" sz="2000" b="1" dirty="0"/>
              <a:t>l’école Antoine </a:t>
            </a:r>
            <a:r>
              <a:rPr lang="fr-FR" sz="2000" b="1" dirty="0" smtClean="0"/>
              <a:t>Rémond pour le secteur</a:t>
            </a:r>
            <a:endParaRPr lang="fr-FR" sz="2000" b="1" dirty="0"/>
          </a:p>
        </p:txBody>
      </p:sp>
      <p:grpSp>
        <p:nvGrpSpPr>
          <p:cNvPr id="26" name="Groupe 25"/>
          <p:cNvGrpSpPr/>
          <p:nvPr/>
        </p:nvGrpSpPr>
        <p:grpSpPr>
          <a:xfrm>
            <a:off x="5117641" y="1002272"/>
            <a:ext cx="6505036" cy="5087086"/>
            <a:chOff x="5117641" y="1002272"/>
            <a:chExt cx="6505036" cy="5087086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84" t="23348" r="38788" b="13328"/>
            <a:stretch/>
          </p:blipFill>
          <p:spPr>
            <a:xfrm>
              <a:off x="5117641" y="1002272"/>
              <a:ext cx="6505036" cy="508708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25" name="Image 2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67" t="49525" r="53637" b="26880"/>
            <a:stretch/>
          </p:blipFill>
          <p:spPr>
            <a:xfrm>
              <a:off x="8039101" y="1788580"/>
              <a:ext cx="1085850" cy="1895476"/>
            </a:xfrm>
            <a:prstGeom prst="rect">
              <a:avLst/>
            </a:prstGeom>
            <a:ln w="12700">
              <a:noFill/>
            </a:ln>
          </p:spPr>
        </p:pic>
      </p:grpSp>
      <p:sp>
        <p:nvSpPr>
          <p:cNvPr id="17" name="ZoneTexte 16"/>
          <p:cNvSpPr txBox="1"/>
          <p:nvPr/>
        </p:nvSpPr>
        <p:spPr>
          <a:xfrm>
            <a:off x="261257" y="2348080"/>
            <a:ext cx="48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D60093"/>
                </a:solidFill>
              </a:rPr>
              <a:t>« </a:t>
            </a:r>
            <a:r>
              <a:rPr lang="fr-FR" sz="2000" b="1" i="1" dirty="0" smtClean="0">
                <a:solidFill>
                  <a:srgbClr val="D60093"/>
                </a:solidFill>
              </a:rPr>
              <a:t>Après la classe</a:t>
            </a:r>
            <a:r>
              <a:rPr lang="fr-FR" sz="2000" b="1" dirty="0" smtClean="0">
                <a:solidFill>
                  <a:srgbClr val="D60093"/>
                </a:solidFill>
              </a:rPr>
              <a:t> » </a:t>
            </a:r>
            <a:r>
              <a:rPr lang="fr-FR" sz="2000" dirty="0" smtClean="0"/>
              <a:t>et </a:t>
            </a:r>
            <a:r>
              <a:rPr lang="fr-FR" sz="2000" b="1" dirty="0" smtClean="0">
                <a:solidFill>
                  <a:srgbClr val="0070C0"/>
                </a:solidFill>
              </a:rPr>
              <a:t>« </a:t>
            </a:r>
            <a:r>
              <a:rPr lang="fr-FR" sz="2000" b="1" i="1" dirty="0" smtClean="0">
                <a:solidFill>
                  <a:srgbClr val="0070C0"/>
                </a:solidFill>
              </a:rPr>
              <a:t>La fin d’aprèm’</a:t>
            </a:r>
            <a:r>
              <a:rPr lang="fr-FR" sz="2000" b="1" dirty="0" smtClean="0">
                <a:solidFill>
                  <a:srgbClr val="0070C0"/>
                </a:solidFill>
              </a:rPr>
              <a:t> » </a:t>
            </a:r>
            <a:endParaRPr lang="fr-FR" sz="2000" dirty="0" smtClean="0"/>
          </a:p>
          <a:p>
            <a:endParaRPr lang="fr-FR" sz="1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886" y="1070654"/>
            <a:ext cx="990947" cy="990947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233767" y="4775800"/>
            <a:ext cx="45311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Inscriptions auprès de la Ville de Lyon : </a:t>
            </a:r>
            <a:endParaRPr lang="fr-FR" b="1" dirty="0" smtClean="0"/>
          </a:p>
          <a:p>
            <a:pPr algn="r"/>
            <a:r>
              <a:rPr lang="fr-FR" sz="2000" b="1" dirty="0" smtClean="0">
                <a:solidFill>
                  <a:srgbClr val="FF0000"/>
                </a:solidFill>
              </a:rPr>
              <a:t>Du </a:t>
            </a:r>
            <a:r>
              <a:rPr lang="fr-FR" sz="2000" b="1" dirty="0">
                <a:solidFill>
                  <a:srgbClr val="FF0000"/>
                </a:solidFill>
              </a:rPr>
              <a:t>30 mai au 30 </a:t>
            </a:r>
            <a:r>
              <a:rPr lang="fr-FR" sz="2000" b="1" dirty="0" smtClean="0">
                <a:solidFill>
                  <a:srgbClr val="FF0000"/>
                </a:solidFill>
              </a:rPr>
              <a:t>juin</a:t>
            </a:r>
          </a:p>
        </p:txBody>
      </p:sp>
    </p:spTree>
    <p:extLst>
      <p:ext uri="{BB962C8B-B14F-4D97-AF65-F5344CB8AC3E}">
        <p14:creationId xmlns:p14="http://schemas.microsoft.com/office/powerpoint/2010/main" val="159118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7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799" y="214801"/>
            <a:ext cx="2543175" cy="1829407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>
            <a:off x="0" y="6326291"/>
            <a:ext cx="12192000" cy="27205"/>
          </a:xfrm>
          <a:prstGeom prst="line">
            <a:avLst/>
          </a:prstGeom>
          <a:ln w="28575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66403" y="6353496"/>
            <a:ext cx="69058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/>
              <a:t>Organisation rentrée scolaire 2018-2019</a:t>
            </a:r>
          </a:p>
          <a:p>
            <a:r>
              <a:rPr lang="fr-FR" sz="1050" dirty="0" smtClean="0"/>
              <a:t>Réunion des adhérents de Com’expression du mercredi 16 mai 2018</a:t>
            </a:r>
            <a:endParaRPr lang="fr-FR" sz="1050" dirty="0"/>
          </a:p>
        </p:txBody>
      </p:sp>
      <p:sp>
        <p:nvSpPr>
          <p:cNvPr id="3" name="ZoneTexte 2"/>
          <p:cNvSpPr txBox="1"/>
          <p:nvPr/>
        </p:nvSpPr>
        <p:spPr>
          <a:xfrm>
            <a:off x="393519" y="406157"/>
            <a:ext cx="10537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Et pendant ce temps là, après l’école, pour les familles adhérentes de l’association… 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755469" y="1129504"/>
            <a:ext cx="10537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>
                <a:solidFill>
                  <a:srgbClr val="FF0099"/>
                </a:solidFill>
              </a:rPr>
              <a:t>« Com’ex le soir » </a:t>
            </a:r>
            <a:r>
              <a:rPr lang="fr-FR" sz="2800" b="1" dirty="0" smtClean="0"/>
              <a:t>continue de fonctionner !</a:t>
            </a:r>
            <a:endParaRPr lang="fr-FR" sz="28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1519373" y="3321171"/>
            <a:ext cx="10537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► Un </a:t>
            </a:r>
            <a:r>
              <a:rPr lang="fr-FR" b="1" dirty="0" smtClean="0"/>
              <a:t>accueil de loisirs </a:t>
            </a:r>
            <a:r>
              <a:rPr lang="fr-FR" dirty="0" smtClean="0"/>
              <a:t>avec un </a:t>
            </a:r>
            <a:r>
              <a:rPr lang="fr-FR" dirty="0"/>
              <a:t>moment de transition pour se détendre et goûter. Des temps éducatifs accessibles à tous les enfants, adaptés aux âges et favorisant l’expression orale et écrite ou la lecture des </a:t>
            </a:r>
            <a:r>
              <a:rPr lang="fr-FR" dirty="0" smtClean="0"/>
              <a:t>leçons (pour les plus grands) et </a:t>
            </a:r>
            <a:r>
              <a:rPr lang="fr-FR" b="1" dirty="0" smtClean="0"/>
              <a:t>l’aide aux devoirs</a:t>
            </a:r>
            <a:r>
              <a:rPr lang="fr-FR" dirty="0" smtClean="0"/>
              <a:t>. </a:t>
            </a:r>
            <a:r>
              <a:rPr lang="fr-FR" i="1" dirty="0"/>
              <a:t>Des activités organisées par cycles et par thèmes</a:t>
            </a:r>
            <a:r>
              <a:rPr lang="fr-FR" i="1" dirty="0" smtClean="0"/>
              <a:t>.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519373" y="2058232"/>
            <a:ext cx="10537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► Un accueil </a:t>
            </a:r>
            <a:r>
              <a:rPr lang="fr-FR" b="1" dirty="0" smtClean="0">
                <a:solidFill>
                  <a:srgbClr val="FF0000"/>
                </a:solidFill>
              </a:rPr>
              <a:t>réservé aux enfants des écoles privées</a:t>
            </a:r>
            <a:r>
              <a:rPr lang="fr-FR" dirty="0" smtClean="0"/>
              <a:t>, qui ne bénéficient pas de l’offre municipale le soir après l’école</a:t>
            </a:r>
            <a:r>
              <a:rPr lang="fr-FR" i="1" dirty="0" smtClean="0"/>
              <a:t>. Un pédibus organisé entre l’école Notre-Dame de Bellecombe et Com’expression.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519373" y="4361128"/>
            <a:ext cx="10537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► </a:t>
            </a:r>
            <a:r>
              <a:rPr lang="fr-FR" dirty="0" smtClean="0">
                <a:solidFill>
                  <a:srgbClr val="D60093"/>
                </a:solidFill>
              </a:rPr>
              <a:t>Les </a:t>
            </a:r>
            <a:r>
              <a:rPr lang="fr-FR" b="1" dirty="0" smtClean="0">
                <a:solidFill>
                  <a:srgbClr val="D60093"/>
                </a:solidFill>
              </a:rPr>
              <a:t>moins de 6 ans </a:t>
            </a:r>
            <a:r>
              <a:rPr lang="fr-FR" dirty="0" smtClean="0">
                <a:solidFill>
                  <a:srgbClr val="D60093"/>
                </a:solidFill>
              </a:rPr>
              <a:t>(maternelle) accueillis au </a:t>
            </a:r>
            <a:r>
              <a:rPr lang="fr-FR" b="1" dirty="0" smtClean="0">
                <a:solidFill>
                  <a:srgbClr val="D60093"/>
                </a:solidFill>
              </a:rPr>
              <a:t>local des Charmettes : 10 places</a:t>
            </a:r>
            <a:endParaRPr lang="fr-FR" dirty="0" smtClean="0">
              <a:solidFill>
                <a:srgbClr val="D60093"/>
              </a:solidFill>
            </a:endParaRPr>
          </a:p>
          <a:p>
            <a:r>
              <a:rPr lang="fr-FR" dirty="0" smtClean="0"/>
              <a:t>► </a:t>
            </a:r>
            <a:r>
              <a:rPr lang="fr-FR" dirty="0" smtClean="0">
                <a:solidFill>
                  <a:srgbClr val="D60093"/>
                </a:solidFill>
              </a:rPr>
              <a:t>Les </a:t>
            </a:r>
            <a:r>
              <a:rPr lang="fr-FR" b="1" dirty="0" smtClean="0">
                <a:solidFill>
                  <a:srgbClr val="D60093"/>
                </a:solidFill>
              </a:rPr>
              <a:t>plus de 6 ans </a:t>
            </a:r>
            <a:r>
              <a:rPr lang="fr-FR" dirty="0" smtClean="0">
                <a:solidFill>
                  <a:srgbClr val="D60093"/>
                </a:solidFill>
              </a:rPr>
              <a:t>accueillis au </a:t>
            </a:r>
            <a:r>
              <a:rPr lang="fr-FR" b="1" dirty="0" smtClean="0">
                <a:solidFill>
                  <a:srgbClr val="D60093"/>
                </a:solidFill>
              </a:rPr>
              <a:t>local Bellecombe : 18 places</a:t>
            </a:r>
            <a:endParaRPr lang="fr-FR" dirty="0" smtClean="0">
              <a:solidFill>
                <a:srgbClr val="D60093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519373" y="5079724"/>
            <a:ext cx="10537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► Tarif unique (inchangé) : </a:t>
            </a:r>
            <a:r>
              <a:rPr lang="fr-FR" b="1" dirty="0" smtClean="0"/>
              <a:t>forfait de </a:t>
            </a:r>
            <a:r>
              <a:rPr lang="fr-FR" b="1" dirty="0" smtClean="0">
                <a:solidFill>
                  <a:srgbClr val="FF0000"/>
                </a:solidFill>
              </a:rPr>
              <a:t>4,75€ par soir</a:t>
            </a:r>
            <a:r>
              <a:rPr lang="fr-FR" dirty="0" smtClean="0"/>
              <a:t>.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519373" y="2761233"/>
            <a:ext cx="10537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► De </a:t>
            </a:r>
            <a:r>
              <a:rPr lang="fr-FR" b="1" dirty="0" smtClean="0">
                <a:solidFill>
                  <a:srgbClr val="FF0000"/>
                </a:solidFill>
              </a:rPr>
              <a:t>16h30 à 18h45 </a:t>
            </a:r>
            <a:r>
              <a:rPr lang="fr-FR" dirty="0" smtClean="0"/>
              <a:t>(horaires inchangés)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776277" y="5692854"/>
            <a:ext cx="983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► </a:t>
            </a:r>
            <a:r>
              <a:rPr lang="fr-FR" dirty="0" smtClean="0">
                <a:latin typeface="Chalkduster" panose="03050602040202020205" pitchFamily="66" charset="0"/>
              </a:rPr>
              <a:t>Inscriptions : </a:t>
            </a:r>
            <a:r>
              <a:rPr lang="fr-FR" dirty="0" smtClean="0">
                <a:solidFill>
                  <a:srgbClr val="FF0000"/>
                </a:solidFill>
                <a:latin typeface="Chalkduster" panose="03050602040202020205" pitchFamily="66" charset="0"/>
              </a:rPr>
              <a:t>dès le jeudi 17 mai</a:t>
            </a:r>
            <a:r>
              <a:rPr lang="fr-FR" dirty="0" smtClean="0">
                <a:latin typeface="Chalkduster" panose="03050602040202020205" pitchFamily="66" charset="0"/>
              </a:rPr>
              <a:t> - Portail famille</a:t>
            </a:r>
          </a:p>
        </p:txBody>
      </p:sp>
    </p:spTree>
    <p:extLst>
      <p:ext uri="{BB962C8B-B14F-4D97-AF65-F5344CB8AC3E}">
        <p14:creationId xmlns:p14="http://schemas.microsoft.com/office/powerpoint/2010/main" val="234880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799" y="214801"/>
            <a:ext cx="2543175" cy="1829407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>
            <a:off x="0" y="6326291"/>
            <a:ext cx="12192000" cy="27205"/>
          </a:xfrm>
          <a:prstGeom prst="line">
            <a:avLst/>
          </a:prstGeom>
          <a:ln w="28575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66403" y="6353496"/>
            <a:ext cx="69058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/>
              <a:t>Organisation rentrée scolaire 2018-2019</a:t>
            </a:r>
          </a:p>
          <a:p>
            <a:r>
              <a:rPr lang="fr-FR" sz="1050" dirty="0" smtClean="0"/>
              <a:t>Réunion des adhérents de Com’expression du mercredi 16 mai 2018</a:t>
            </a:r>
            <a:endParaRPr lang="fr-FR" sz="1050" dirty="0"/>
          </a:p>
        </p:txBody>
      </p:sp>
      <p:sp>
        <p:nvSpPr>
          <p:cNvPr id="3" name="ZoneTexte 2"/>
          <p:cNvSpPr txBox="1"/>
          <p:nvPr/>
        </p:nvSpPr>
        <p:spPr>
          <a:xfrm>
            <a:off x="393519" y="406157"/>
            <a:ext cx="10537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Et toujours pendant ce temps là, après l’école, pour les familles adhérentes de l’association… 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755469" y="1129504"/>
            <a:ext cx="10537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i="1" dirty="0" smtClean="0">
                <a:solidFill>
                  <a:srgbClr val="FF0099"/>
                </a:solidFill>
                <a:latin typeface="Chalkduster" panose="03050602040202020205" pitchFamily="66" charset="0"/>
              </a:rPr>
              <a:t>Nouveauté ! </a:t>
            </a:r>
            <a:endParaRPr lang="fr-FR" sz="3600" b="1" dirty="0">
              <a:latin typeface="Chalkduster" panose="03050602040202020205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554208" y="2250569"/>
            <a:ext cx="1001948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► </a:t>
            </a:r>
            <a:r>
              <a:rPr lang="fr-FR" b="1" dirty="0" smtClean="0"/>
              <a:t>Activités hebdomadaires</a:t>
            </a:r>
            <a:r>
              <a:rPr lang="fr-FR" b="1" i="1" dirty="0" smtClean="0"/>
              <a:t> </a:t>
            </a:r>
            <a:r>
              <a:rPr lang="fr-FR" i="1" dirty="0" smtClean="0"/>
              <a:t>au local des Charmettes : programmation en cours de construction…</a:t>
            </a:r>
          </a:p>
          <a:p>
            <a:endParaRPr lang="fr-FR" i="1" dirty="0"/>
          </a:p>
          <a:p>
            <a:pPr algn="r"/>
            <a:r>
              <a:rPr lang="fr-FR" b="1" i="1" dirty="0" smtClean="0">
                <a:solidFill>
                  <a:srgbClr val="FF0000"/>
                </a:solidFill>
              </a:rPr>
              <a:t>Rendez-vous le 9 juin                                                                                                                                                   </a:t>
            </a:r>
            <a:r>
              <a:rPr lang="fr-FR" i="1" dirty="0" smtClean="0"/>
              <a:t>pour la présentation et le lancement des inscriptions (site internet, flyer…)</a:t>
            </a:r>
          </a:p>
          <a:p>
            <a:pPr algn="r"/>
            <a:endParaRPr lang="fr-FR" i="1" dirty="0"/>
          </a:p>
          <a:p>
            <a:pPr algn="r"/>
            <a:endParaRPr lang="fr-FR" i="1" dirty="0" smtClean="0"/>
          </a:p>
          <a:p>
            <a:pPr algn="ctr"/>
            <a:r>
              <a:rPr lang="fr-FR" sz="2400" i="1" dirty="0" smtClean="0">
                <a:latin typeface="Chalkduster" panose="03050602040202020205" pitchFamily="66" charset="0"/>
              </a:rPr>
              <a:t>Au menu… </a:t>
            </a:r>
          </a:p>
          <a:p>
            <a:pPr algn="r"/>
            <a:r>
              <a:rPr lang="fr-FR" i="1" dirty="0" smtClean="0"/>
              <a:t>Ateliers </a:t>
            </a:r>
            <a:r>
              <a:rPr lang="fr-FR" i="1" dirty="0" smtClean="0"/>
              <a:t>découverte de l’</a:t>
            </a:r>
            <a:r>
              <a:rPr lang="fr-FR" i="1" dirty="0" smtClean="0">
                <a:solidFill>
                  <a:srgbClr val="D60093"/>
                </a:solidFill>
                <a:latin typeface="Chalkduster" panose="03050602040202020205" pitchFamily="66" charset="0"/>
              </a:rPr>
              <a:t>anglais</a:t>
            </a:r>
            <a:r>
              <a:rPr lang="fr-FR" i="1" dirty="0" smtClean="0"/>
              <a:t> 3-5 ans et 6-11 ans</a:t>
            </a:r>
          </a:p>
          <a:p>
            <a:pPr algn="r"/>
            <a:r>
              <a:rPr lang="fr-FR" i="1" dirty="0" smtClean="0"/>
              <a:t>Ateliers </a:t>
            </a:r>
            <a:r>
              <a:rPr lang="fr-FR" i="1" dirty="0" smtClean="0">
                <a:solidFill>
                  <a:srgbClr val="D60093"/>
                </a:solidFill>
                <a:latin typeface="Chalkduster" panose="03050602040202020205" pitchFamily="66" charset="0"/>
              </a:rPr>
              <a:t>peinture</a:t>
            </a:r>
            <a:r>
              <a:rPr lang="fr-FR" i="1" dirty="0" smtClean="0"/>
              <a:t> 3-5 </a:t>
            </a:r>
            <a:r>
              <a:rPr lang="fr-FR" i="1" dirty="0"/>
              <a:t>ans et 6-11 </a:t>
            </a:r>
            <a:r>
              <a:rPr lang="fr-FR" i="1" dirty="0" smtClean="0"/>
              <a:t>ans</a:t>
            </a:r>
          </a:p>
          <a:p>
            <a:pPr algn="r"/>
            <a:r>
              <a:rPr lang="fr-FR" i="1" dirty="0" smtClean="0"/>
              <a:t>Ateliers </a:t>
            </a:r>
            <a:r>
              <a:rPr lang="fr-FR" i="1" dirty="0" err="1" smtClean="0">
                <a:solidFill>
                  <a:srgbClr val="D60093"/>
                </a:solidFill>
                <a:latin typeface="Chalkduster" panose="03050602040202020205" pitchFamily="66" charset="0"/>
              </a:rPr>
              <a:t>pilates</a:t>
            </a:r>
            <a:r>
              <a:rPr lang="fr-FR" i="1" dirty="0" smtClean="0"/>
              <a:t> 6-11 ans</a:t>
            </a:r>
          </a:p>
          <a:p>
            <a:pPr algn="r"/>
            <a:r>
              <a:rPr lang="fr-FR" i="1" dirty="0" smtClean="0"/>
              <a:t>Atelier </a:t>
            </a:r>
            <a:r>
              <a:rPr lang="fr-FR" i="1" dirty="0" smtClean="0">
                <a:solidFill>
                  <a:srgbClr val="D60093"/>
                </a:solidFill>
                <a:latin typeface="Chalkduster" panose="03050602040202020205" pitchFamily="66" charset="0"/>
              </a:rPr>
              <a:t>éveil musical </a:t>
            </a:r>
            <a:r>
              <a:rPr lang="fr-FR" i="1" dirty="0" smtClean="0"/>
              <a:t>pour les 3-5 ans</a:t>
            </a:r>
          </a:p>
          <a:p>
            <a:pPr algn="r"/>
            <a:r>
              <a:rPr lang="fr-FR" i="1" dirty="0" smtClean="0"/>
              <a:t>Atelier </a:t>
            </a:r>
            <a:r>
              <a:rPr lang="fr-FR" i="1" dirty="0" smtClean="0">
                <a:solidFill>
                  <a:srgbClr val="D60093"/>
                </a:solidFill>
                <a:latin typeface="Chalkduster" panose="03050602040202020205" pitchFamily="66" charset="0"/>
              </a:rPr>
              <a:t>musique et chant </a:t>
            </a:r>
            <a:r>
              <a:rPr lang="fr-FR" i="1" dirty="0" smtClean="0"/>
              <a:t>6-11 </a:t>
            </a:r>
            <a:r>
              <a:rPr lang="fr-FR" i="1" dirty="0" smtClean="0"/>
              <a:t>ans</a:t>
            </a:r>
          </a:p>
          <a:p>
            <a:pPr algn="r"/>
            <a:endParaRPr lang="fr-FR" i="1" dirty="0"/>
          </a:p>
          <a:p>
            <a:pPr algn="r"/>
            <a:r>
              <a:rPr lang="fr-FR" b="1" i="1" dirty="0" smtClean="0"/>
              <a:t>Pédibus</a:t>
            </a:r>
            <a:r>
              <a:rPr lang="fr-FR" i="1" dirty="0" smtClean="0"/>
              <a:t> organisé par l’association depuis les écoles Rémond et NDB</a:t>
            </a:r>
            <a:endParaRPr lang="fr-FR" i="1" dirty="0" smtClean="0"/>
          </a:p>
          <a:p>
            <a:pPr algn="r"/>
            <a:endParaRPr lang="fr-FR" i="1" dirty="0"/>
          </a:p>
          <a:p>
            <a:pPr algn="r"/>
            <a:r>
              <a:rPr lang="fr-FR" i="1" dirty="0" smtClean="0"/>
              <a:t>  </a:t>
            </a:r>
          </a:p>
          <a:p>
            <a:pPr algn="r"/>
            <a:endParaRPr lang="fr-FR" dirty="0"/>
          </a:p>
        </p:txBody>
      </p:sp>
      <p:pic>
        <p:nvPicPr>
          <p:cNvPr id="13" name="Image 1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4"/>
          <a:stretch/>
        </p:blipFill>
        <p:spPr bwMode="auto">
          <a:xfrm>
            <a:off x="865142" y="2850733"/>
            <a:ext cx="2423160" cy="3301365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5210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 flipV="1">
            <a:off x="0" y="6323810"/>
            <a:ext cx="7233427" cy="2480"/>
          </a:xfrm>
          <a:prstGeom prst="line">
            <a:avLst/>
          </a:prstGeom>
          <a:ln w="28575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66403" y="6353496"/>
            <a:ext cx="69058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/>
              <a:t>Organisation rentrée scolaire 2018-2019</a:t>
            </a:r>
          </a:p>
          <a:p>
            <a:r>
              <a:rPr lang="fr-FR" sz="1050" dirty="0" smtClean="0"/>
              <a:t>Réunion des adhérents de Com’expression du mercredi 16 mai 2018</a:t>
            </a:r>
            <a:endParaRPr lang="fr-FR" sz="105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4" t="23348" r="38788" b="13328"/>
          <a:stretch/>
        </p:blipFill>
        <p:spPr>
          <a:xfrm>
            <a:off x="467264" y="1137913"/>
            <a:ext cx="6505036" cy="508708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32"/>
          <a:stretch/>
        </p:blipFill>
        <p:spPr>
          <a:xfrm>
            <a:off x="322437" y="327547"/>
            <a:ext cx="1541198" cy="55637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226129" y="226088"/>
            <a:ext cx="9492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99"/>
                </a:solidFill>
              </a:rPr>
              <a:t>Nouvelle organisation des temps de l’enfant </a:t>
            </a:r>
            <a:r>
              <a:rPr lang="fr-FR" dirty="0" smtClean="0"/>
              <a:t>à partir de septembre 2018</a:t>
            </a:r>
            <a:endParaRPr lang="fr-FR" dirty="0"/>
          </a:p>
        </p:txBody>
      </p:sp>
      <p:grpSp>
        <p:nvGrpSpPr>
          <p:cNvPr id="12" name="Groupe 11"/>
          <p:cNvGrpSpPr/>
          <p:nvPr/>
        </p:nvGrpSpPr>
        <p:grpSpPr>
          <a:xfrm>
            <a:off x="4233454" y="975067"/>
            <a:ext cx="7749540" cy="5940088"/>
            <a:chOff x="4233454" y="975067"/>
            <a:chExt cx="7749540" cy="5940088"/>
          </a:xfrm>
        </p:grpSpPr>
        <p:sp>
          <p:nvSpPr>
            <p:cNvPr id="4" name="ZoneTexte 3"/>
            <p:cNvSpPr txBox="1"/>
            <p:nvPr/>
          </p:nvSpPr>
          <p:spPr>
            <a:xfrm>
              <a:off x="7494553" y="975067"/>
              <a:ext cx="4488441" cy="5940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smtClean="0">
                  <a:solidFill>
                    <a:srgbClr val="33CCFF"/>
                  </a:solidFill>
                  <a:latin typeface="Chalkduster" panose="03050602040202020205" pitchFamily="66" charset="0"/>
                </a:rPr>
                <a:t>Les ateliers du mercredi</a:t>
              </a:r>
              <a:r>
                <a:rPr lang="fr-FR" sz="2400" b="1" dirty="0" smtClean="0">
                  <a:solidFill>
                    <a:srgbClr val="33CCFF"/>
                  </a:solidFill>
                </a:rPr>
                <a:t> </a:t>
              </a:r>
              <a:endParaRPr lang="fr-FR" sz="2400" dirty="0" smtClean="0"/>
            </a:p>
            <a:p>
              <a:r>
                <a:rPr lang="fr-FR" sz="1050" dirty="0" smtClean="0"/>
                <a:t>  </a:t>
              </a:r>
              <a:r>
                <a:rPr lang="fr-FR" sz="1050" dirty="0" smtClean="0">
                  <a:solidFill>
                    <a:schemeClr val="bg1"/>
                  </a:solidFill>
                </a:rPr>
                <a:t>v</a:t>
              </a:r>
              <a:endParaRPr lang="fr-FR" sz="1050" dirty="0">
                <a:solidFill>
                  <a:schemeClr val="bg1"/>
                </a:solidFill>
              </a:endParaRPr>
            </a:p>
            <a:p>
              <a:r>
                <a:rPr lang="fr-FR" sz="1600" dirty="0" smtClean="0"/>
                <a:t>De </a:t>
              </a:r>
              <a:r>
                <a:rPr lang="fr-FR" sz="1600" b="1" dirty="0" smtClean="0"/>
                <a:t>8h30 à 12h </a:t>
              </a:r>
              <a:r>
                <a:rPr lang="fr-FR" sz="1600" dirty="0" smtClean="0"/>
                <a:t>(Pas d’accueil avant 8h30)</a:t>
              </a:r>
            </a:p>
            <a:p>
              <a:r>
                <a:rPr lang="fr-FR" sz="1050" dirty="0" smtClean="0">
                  <a:solidFill>
                    <a:schemeClr val="bg1"/>
                  </a:solidFill>
                </a:rPr>
                <a:t> </a:t>
              </a:r>
              <a:endParaRPr lang="fr-FR" sz="1050" dirty="0">
                <a:solidFill>
                  <a:schemeClr val="bg1"/>
                </a:solidFill>
              </a:endParaRPr>
            </a:p>
            <a:p>
              <a:r>
                <a:rPr lang="fr-FR" sz="1600" dirty="0" smtClean="0"/>
                <a:t>Locaux école Antoine Rémond </a:t>
              </a:r>
              <a:endParaRPr lang="fr-FR" sz="1600" dirty="0"/>
            </a:p>
            <a:p>
              <a:r>
                <a:rPr lang="fr-FR" sz="1400" dirty="0" smtClean="0">
                  <a:solidFill>
                    <a:schemeClr val="bg1"/>
                  </a:solidFill>
                </a:rPr>
                <a:t>b</a:t>
              </a:r>
            </a:p>
            <a:p>
              <a:r>
                <a:rPr lang="fr-FR" sz="1600" b="1" dirty="0" smtClean="0"/>
                <a:t>Tarification municipale </a:t>
              </a:r>
              <a:r>
                <a:rPr lang="fr-FR" sz="1600" dirty="0" smtClean="0"/>
                <a:t>selon QF Ville de Lyon</a:t>
              </a:r>
            </a:p>
            <a:p>
              <a:r>
                <a:rPr lang="fr-FR" sz="900" dirty="0" smtClean="0">
                  <a:solidFill>
                    <a:schemeClr val="bg1"/>
                  </a:solidFill>
                </a:rPr>
                <a:t>b</a:t>
              </a:r>
              <a:endParaRPr lang="fr-FR" sz="900" dirty="0">
                <a:solidFill>
                  <a:schemeClr val="bg1"/>
                </a:solidFill>
              </a:endParaRPr>
            </a:p>
            <a:p>
              <a:r>
                <a:rPr lang="fr-FR" sz="1600" b="1" dirty="0" smtClean="0"/>
                <a:t>Inscriptions auprès de la Ville de Lyon :                   </a:t>
              </a:r>
              <a:r>
                <a:rPr lang="fr-FR" sz="1600" b="1" dirty="0" smtClean="0">
                  <a:solidFill>
                    <a:srgbClr val="FF0000"/>
                  </a:solidFill>
                </a:rPr>
                <a:t>Du 30 mai au 30 juin</a:t>
              </a:r>
            </a:p>
            <a:p>
              <a:r>
                <a:rPr lang="fr-FR" sz="1000" dirty="0" smtClean="0">
                  <a:solidFill>
                    <a:schemeClr val="bg1"/>
                  </a:solidFill>
                </a:rPr>
                <a:t>b</a:t>
              </a:r>
              <a:endParaRPr lang="fr-FR" sz="1000" dirty="0">
                <a:solidFill>
                  <a:schemeClr val="bg1"/>
                </a:solidFill>
              </a:endParaRPr>
            </a:p>
            <a:p>
              <a:r>
                <a:rPr lang="fr-FR" sz="1600" b="1" dirty="0" smtClean="0"/>
                <a:t>Taux d’encadrement </a:t>
              </a:r>
              <a:r>
                <a:rPr lang="fr-FR" sz="1600" dirty="0" smtClean="0"/>
                <a:t>« normaux » : </a:t>
              </a:r>
            </a:p>
            <a:p>
              <a:r>
                <a:rPr lang="fr-FR" sz="1600" dirty="0" smtClean="0"/>
                <a:t>1 pour 8 (moins de 6 ans)</a:t>
              </a:r>
            </a:p>
            <a:p>
              <a:r>
                <a:rPr lang="fr-FR" sz="1600" dirty="0" smtClean="0"/>
                <a:t>1 pour 12 (plus de 6 ans)</a:t>
              </a:r>
            </a:p>
            <a:p>
              <a:r>
                <a:rPr lang="fr-FR" sz="1000" dirty="0" smtClean="0">
                  <a:solidFill>
                    <a:schemeClr val="bg1"/>
                  </a:solidFill>
                </a:rPr>
                <a:t> b</a:t>
              </a:r>
              <a:endParaRPr lang="fr-FR" sz="200" dirty="0">
                <a:solidFill>
                  <a:schemeClr val="bg1"/>
                </a:solidFill>
              </a:endParaRPr>
            </a:p>
            <a:p>
              <a:r>
                <a:rPr lang="fr-FR" sz="1600" b="1" dirty="0" smtClean="0">
                  <a:solidFill>
                    <a:srgbClr val="FF0000"/>
                  </a:solidFill>
                </a:rPr>
                <a:t>Ouverts aux enfants du privé</a:t>
              </a:r>
            </a:p>
            <a:p>
              <a:r>
                <a:rPr lang="fr-FR" sz="800" dirty="0" smtClean="0">
                  <a:solidFill>
                    <a:schemeClr val="bg1"/>
                  </a:solidFill>
                </a:rPr>
                <a:t> b</a:t>
              </a:r>
              <a:endParaRPr lang="fr-FR" sz="800" dirty="0">
                <a:solidFill>
                  <a:schemeClr val="bg1"/>
                </a:solidFill>
              </a:endParaRPr>
            </a:p>
            <a:p>
              <a:r>
                <a:rPr lang="fr-FR" b="1" dirty="0" smtClean="0">
                  <a:solidFill>
                    <a:srgbClr val="FF0000"/>
                  </a:solidFill>
                </a:rPr>
                <a:t>Inscription selon carte scolaire</a:t>
              </a:r>
            </a:p>
            <a:p>
              <a:r>
                <a:rPr lang="fr-FR" sz="900" dirty="0" smtClean="0">
                  <a:solidFill>
                    <a:schemeClr val="bg1"/>
                  </a:solidFill>
                </a:rPr>
                <a:t>b</a:t>
              </a:r>
            </a:p>
            <a:p>
              <a:r>
                <a:rPr lang="fr-FR" sz="1600" b="1" dirty="0" smtClean="0"/>
                <a:t>Pas d’effectif maximum</a:t>
              </a:r>
            </a:p>
            <a:p>
              <a:r>
                <a:rPr lang="fr-FR" sz="900" dirty="0" smtClean="0">
                  <a:solidFill>
                    <a:schemeClr val="bg1"/>
                  </a:solidFill>
                </a:rPr>
                <a:t>b</a:t>
              </a:r>
            </a:p>
            <a:p>
              <a:pPr algn="just"/>
              <a:r>
                <a:rPr lang="fr-FR" sz="1600" b="1" dirty="0" smtClean="0"/>
                <a:t>Contenu des activités </a:t>
              </a:r>
              <a:r>
                <a:rPr lang="fr-FR" sz="1600" dirty="0" smtClean="0"/>
                <a:t>: </a:t>
              </a:r>
              <a:r>
                <a:rPr lang="fr-FR" sz="1400" dirty="0" smtClean="0"/>
                <a:t>Des ateliers </a:t>
              </a:r>
              <a:r>
                <a:rPr lang="fr-FR" sz="1400" b="1" dirty="0" smtClean="0"/>
                <a:t>d’activités ludiques et éducatives </a:t>
              </a:r>
              <a:r>
                <a:rPr lang="fr-FR" sz="1400" dirty="0" smtClean="0"/>
                <a:t>pour développer les apprentissages.</a:t>
              </a:r>
            </a:p>
            <a:p>
              <a:pPr algn="just"/>
              <a:r>
                <a:rPr lang="fr-FR" sz="1400" dirty="0" smtClean="0"/>
                <a:t>Des parcours thématiques (</a:t>
              </a:r>
              <a:r>
                <a:rPr lang="fr-FR" sz="1400" b="1" dirty="0" smtClean="0"/>
                <a:t>culture, sports, sciences et numérique, citoyenneté</a:t>
              </a:r>
              <a:r>
                <a:rPr lang="fr-FR" sz="1400" dirty="0" smtClean="0"/>
                <a:t>) pour tous les enfants.</a:t>
              </a:r>
            </a:p>
            <a:p>
              <a:pPr algn="just"/>
              <a:r>
                <a:rPr lang="fr-FR" sz="1400" dirty="0" smtClean="0"/>
                <a:t>Activités dans le respect des rythmes de l’enfant.</a:t>
              </a:r>
              <a:endParaRPr lang="fr-FR" sz="1400" dirty="0"/>
            </a:p>
            <a:p>
              <a:endParaRPr lang="fr-FR" sz="1600" dirty="0"/>
            </a:p>
          </p:txBody>
        </p:sp>
        <p:cxnSp>
          <p:nvCxnSpPr>
            <p:cNvPr id="10" name="Connecteur droit avec flèche 9"/>
            <p:cNvCxnSpPr/>
            <p:nvPr/>
          </p:nvCxnSpPr>
          <p:spPr>
            <a:xfrm flipH="1">
              <a:off x="4233454" y="1280160"/>
              <a:ext cx="3261099" cy="76635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851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" y="148127"/>
            <a:ext cx="935083" cy="672642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>
            <a:off x="0" y="6353496"/>
            <a:ext cx="12192000" cy="0"/>
          </a:xfrm>
          <a:prstGeom prst="line">
            <a:avLst/>
          </a:prstGeom>
          <a:ln w="28575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66403" y="6353496"/>
            <a:ext cx="69058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/>
              <a:t>Organisation rentrée scolaire 2018-2019</a:t>
            </a:r>
          </a:p>
          <a:p>
            <a:r>
              <a:rPr lang="fr-FR" sz="1050" dirty="0" smtClean="0"/>
              <a:t>Réunion des adhérents de Com’expression du mercredi 16 mai 2018</a:t>
            </a:r>
            <a:endParaRPr lang="fr-FR" sz="1050" dirty="0"/>
          </a:p>
        </p:txBody>
      </p:sp>
      <p:sp>
        <p:nvSpPr>
          <p:cNvPr id="3" name="ZoneTexte 2"/>
          <p:cNvSpPr txBox="1"/>
          <p:nvPr/>
        </p:nvSpPr>
        <p:spPr>
          <a:xfrm>
            <a:off x="1497875" y="136895"/>
            <a:ext cx="9875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Chalkduster" panose="03050602040202020205" pitchFamily="66" charset="0"/>
              </a:rPr>
              <a:t>Le </a:t>
            </a:r>
            <a:r>
              <a:rPr lang="fr-FR" sz="2800" dirty="0" smtClean="0">
                <a:solidFill>
                  <a:srgbClr val="FF0099"/>
                </a:solidFill>
                <a:latin typeface="Chalkduster" panose="03050602040202020205" pitchFamily="66" charset="0"/>
              </a:rPr>
              <a:t>mercredi</a:t>
            </a:r>
            <a:r>
              <a:rPr lang="fr-FR" sz="2800" dirty="0" smtClean="0">
                <a:latin typeface="Chalkduster" panose="03050602040202020205" pitchFamily="66" charset="0"/>
              </a:rPr>
              <a:t> avec </a:t>
            </a:r>
            <a:r>
              <a:rPr lang="fr-FR" sz="2800" dirty="0" smtClean="0">
                <a:solidFill>
                  <a:srgbClr val="D60093"/>
                </a:solidFill>
                <a:latin typeface="Chalkduster" panose="03050602040202020205" pitchFamily="66" charset="0"/>
              </a:rPr>
              <a:t>Com’expression</a:t>
            </a:r>
            <a:endParaRPr lang="fr-FR" sz="2800" dirty="0">
              <a:solidFill>
                <a:srgbClr val="D60093"/>
              </a:solidFill>
              <a:latin typeface="Chalkduster" panose="03050602040202020205" pitchFamily="66" charset="0"/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365762" y="3191032"/>
            <a:ext cx="5138866" cy="2477601"/>
            <a:chOff x="365762" y="3191032"/>
            <a:chExt cx="5138866" cy="2477601"/>
          </a:xfrm>
        </p:grpSpPr>
        <p:sp>
          <p:nvSpPr>
            <p:cNvPr id="10" name="ZoneTexte 9"/>
            <p:cNvSpPr txBox="1"/>
            <p:nvPr/>
          </p:nvSpPr>
          <p:spPr>
            <a:xfrm>
              <a:off x="365762" y="3191032"/>
              <a:ext cx="5138866" cy="247760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fr-FR" b="1" dirty="0" smtClean="0">
                <a:solidFill>
                  <a:srgbClr val="D60093"/>
                </a:solidFill>
                <a:latin typeface="Chalkduster" panose="03050602040202020205" pitchFamily="66" charset="0"/>
              </a:endParaRPr>
            </a:p>
            <a:p>
              <a:pPr algn="ctr"/>
              <a:r>
                <a:rPr lang="fr-FR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Choix 2</a:t>
              </a:r>
              <a:r>
                <a:rPr lang="fr-FR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: après-midi seulement (avec repas)</a:t>
              </a:r>
            </a:p>
            <a:p>
              <a:pPr algn="ctr"/>
              <a:r>
                <a:rPr lang="fr-FR" b="1" dirty="0" smtClean="0">
                  <a:solidFill>
                    <a:srgbClr val="0070C0"/>
                  </a:solidFill>
                  <a:latin typeface="Chalkduster" panose="03050602040202020205" pitchFamily="66" charset="0"/>
                </a:rPr>
                <a:t>L’accueil de loisirs </a:t>
              </a:r>
              <a:r>
                <a:rPr lang="fr-FR" b="1" u="sng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alkduster" panose="03050602040202020205" pitchFamily="66" charset="0"/>
                </a:rPr>
                <a:t>demi-journée</a:t>
              </a:r>
            </a:p>
            <a:p>
              <a:endParaRPr lang="fr-FR" dirty="0"/>
            </a:p>
            <a:p>
              <a:endParaRPr lang="fr-FR" dirty="0" smtClean="0"/>
            </a:p>
            <a:p>
              <a:endParaRPr lang="fr-FR" dirty="0"/>
            </a:p>
            <a:p>
              <a:endParaRPr lang="fr-FR" dirty="0" smtClean="0"/>
            </a:p>
            <a:p>
              <a:endParaRPr lang="fr-FR" dirty="0"/>
            </a:p>
            <a:p>
              <a:endParaRPr lang="fr-FR" sz="1100" dirty="0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437" y="4229056"/>
              <a:ext cx="1561312" cy="1123113"/>
            </a:xfrm>
            <a:prstGeom prst="rect">
              <a:avLst/>
            </a:prstGeom>
          </p:spPr>
        </p:pic>
      </p:grpSp>
      <p:grpSp>
        <p:nvGrpSpPr>
          <p:cNvPr id="4" name="Groupe 3"/>
          <p:cNvGrpSpPr/>
          <p:nvPr/>
        </p:nvGrpSpPr>
        <p:grpSpPr>
          <a:xfrm>
            <a:off x="365762" y="1001399"/>
            <a:ext cx="5138866" cy="2092881"/>
            <a:chOff x="365762" y="1001399"/>
            <a:chExt cx="5138866" cy="2092881"/>
          </a:xfrm>
        </p:grpSpPr>
        <p:sp>
          <p:nvSpPr>
            <p:cNvPr id="8" name="ZoneTexte 7"/>
            <p:cNvSpPr txBox="1"/>
            <p:nvPr/>
          </p:nvSpPr>
          <p:spPr>
            <a:xfrm>
              <a:off x="365762" y="1001399"/>
              <a:ext cx="5138866" cy="2092881"/>
            </a:xfrm>
            <a:prstGeom prst="rect">
              <a:avLst/>
            </a:prstGeom>
            <a:solidFill>
              <a:srgbClr val="FFD347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fr-FR" b="1" dirty="0" smtClean="0">
                <a:solidFill>
                  <a:srgbClr val="D60093"/>
                </a:solidFill>
                <a:latin typeface="Chalkduster" panose="03050602040202020205" pitchFamily="66" charset="0"/>
              </a:endParaRPr>
            </a:p>
            <a:p>
              <a:pPr algn="ctr"/>
              <a:r>
                <a:rPr lang="fr-FR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Choix 1</a:t>
              </a:r>
              <a:r>
                <a:rPr lang="fr-FR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: matin seulement</a:t>
              </a:r>
              <a:endParaRPr lang="fr-FR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fr-FR" b="1" dirty="0" smtClean="0">
                  <a:solidFill>
                    <a:srgbClr val="D60093"/>
                  </a:solidFill>
                  <a:latin typeface="Chalkduster" panose="03050602040202020205" pitchFamily="66" charset="0"/>
                </a:rPr>
                <a:t>Les </a:t>
              </a:r>
              <a:r>
                <a:rPr lang="fr-FR" b="1" dirty="0" smtClean="0">
                  <a:solidFill>
                    <a:srgbClr val="D6009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alkduster" panose="03050602040202020205" pitchFamily="66" charset="0"/>
                </a:rPr>
                <a:t>ateliers du mercredi</a:t>
              </a:r>
            </a:p>
            <a:p>
              <a:endParaRPr lang="fr-FR" dirty="0" smtClean="0"/>
            </a:p>
            <a:p>
              <a:endParaRPr lang="fr-FR" dirty="0"/>
            </a:p>
            <a:p>
              <a:endParaRPr lang="fr-FR" dirty="0" smtClean="0"/>
            </a:p>
            <a:p>
              <a:pPr algn="just"/>
              <a:endParaRPr lang="fr-FR" sz="1100" dirty="0" smtClean="0"/>
            </a:p>
            <a:p>
              <a:pPr algn="just"/>
              <a:endParaRPr lang="fr-FR" sz="1100" dirty="0" smtClean="0"/>
            </a:p>
          </p:txBody>
        </p:sp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1413" y="2136175"/>
              <a:ext cx="1523782" cy="678551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9351" y="2142084"/>
              <a:ext cx="935083" cy="672642"/>
            </a:xfrm>
            <a:prstGeom prst="rect">
              <a:avLst/>
            </a:prstGeom>
          </p:spPr>
        </p:pic>
      </p:grpSp>
      <p:grpSp>
        <p:nvGrpSpPr>
          <p:cNvPr id="15" name="Groupe 14"/>
          <p:cNvGrpSpPr/>
          <p:nvPr/>
        </p:nvGrpSpPr>
        <p:grpSpPr>
          <a:xfrm>
            <a:off x="5573485" y="829392"/>
            <a:ext cx="6392091" cy="5109091"/>
            <a:chOff x="5573485" y="829391"/>
            <a:chExt cx="6392091" cy="5199024"/>
          </a:xfrm>
        </p:grpSpPr>
        <p:sp>
          <p:nvSpPr>
            <p:cNvPr id="9" name="ZoneTexte 8"/>
            <p:cNvSpPr txBox="1"/>
            <p:nvPr/>
          </p:nvSpPr>
          <p:spPr>
            <a:xfrm>
              <a:off x="5573485" y="829391"/>
              <a:ext cx="6392091" cy="51990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fr-FR" b="1" dirty="0" smtClean="0">
                <a:solidFill>
                  <a:srgbClr val="0070C0"/>
                </a:solidFill>
                <a:latin typeface="Chalkduster" panose="03050602040202020205" pitchFamily="66" charset="0"/>
              </a:endParaRPr>
            </a:p>
            <a:p>
              <a:pPr algn="ctr"/>
              <a:endParaRPr lang="fr-FR" b="1" dirty="0">
                <a:solidFill>
                  <a:srgbClr val="0070C0"/>
                </a:solidFill>
                <a:latin typeface="Chalkduster" panose="03050602040202020205" pitchFamily="66" charset="0"/>
              </a:endParaRPr>
            </a:p>
            <a:p>
              <a:pPr algn="ctr"/>
              <a:endParaRPr lang="fr-FR" b="1" dirty="0" smtClean="0">
                <a:solidFill>
                  <a:srgbClr val="0070C0"/>
                </a:solidFill>
                <a:latin typeface="Chalkduster" panose="03050602040202020205" pitchFamily="66" charset="0"/>
              </a:endParaRPr>
            </a:p>
            <a:p>
              <a:pPr algn="ctr"/>
              <a:endParaRPr lang="fr-FR" b="1" dirty="0">
                <a:solidFill>
                  <a:srgbClr val="0070C0"/>
                </a:solidFill>
                <a:latin typeface="Chalkduster" panose="03050602040202020205" pitchFamily="66" charset="0"/>
              </a:endParaRPr>
            </a:p>
            <a:p>
              <a:pPr algn="ctr"/>
              <a:r>
                <a:rPr lang="fr-FR" b="1" dirty="0" smtClean="0">
                  <a:solidFill>
                    <a:srgbClr val="0070C0"/>
                  </a:solidFill>
                  <a:latin typeface="Chalkduster" panose="03050602040202020205" pitchFamily="66" charset="0"/>
                </a:rPr>
                <a:t>L’accueil </a:t>
              </a:r>
              <a:r>
                <a:rPr lang="fr-FR" b="1" dirty="0">
                  <a:solidFill>
                    <a:srgbClr val="0070C0"/>
                  </a:solidFill>
                  <a:latin typeface="Chalkduster" panose="03050602040202020205" pitchFamily="66" charset="0"/>
                </a:rPr>
                <a:t>de loisirs Com’ex « </a:t>
              </a:r>
              <a:r>
                <a:rPr lang="fr-FR" b="1" u="sng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alkduster" panose="03050602040202020205" pitchFamily="66" charset="0"/>
                </a:rPr>
                <a:t>à la journée</a:t>
              </a:r>
              <a:r>
                <a:rPr lang="fr-FR" b="1" dirty="0">
                  <a:solidFill>
                    <a:srgbClr val="0070C0"/>
                  </a:solidFill>
                  <a:latin typeface="Chalkduster" panose="03050602040202020205" pitchFamily="66" charset="0"/>
                </a:rPr>
                <a:t> »</a:t>
              </a:r>
            </a:p>
            <a:p>
              <a:r>
                <a:rPr lang="fr-FR" sz="800" dirty="0" smtClean="0">
                  <a:solidFill>
                    <a:schemeClr val="bg1"/>
                  </a:solidFill>
                </a:rPr>
                <a:t>b</a:t>
              </a:r>
            </a:p>
            <a:p>
              <a:endParaRPr lang="fr-FR" dirty="0" smtClean="0"/>
            </a:p>
            <a:p>
              <a:pPr algn="ctr"/>
              <a:r>
                <a:rPr lang="fr-FR" b="1" dirty="0" smtClean="0">
                  <a:solidFill>
                    <a:srgbClr val="FF0000"/>
                  </a:solidFill>
                </a:rPr>
                <a:t>Choix 4</a:t>
              </a:r>
              <a:r>
                <a:rPr lang="fr-FR" b="1" dirty="0" smtClean="0"/>
                <a:t> : pour les enfants résidant                                                                 en dehors de la carte scolaire de l’école Antoine Rémond</a:t>
              </a:r>
              <a:endParaRPr lang="fr-FR" b="1" dirty="0"/>
            </a:p>
            <a:p>
              <a:endParaRPr lang="fr-FR" dirty="0" smtClean="0"/>
            </a:p>
            <a:p>
              <a:endParaRPr lang="fr-FR" dirty="0" smtClean="0"/>
            </a:p>
            <a:p>
              <a:endParaRPr lang="fr-FR" dirty="0"/>
            </a:p>
            <a:p>
              <a:endParaRPr lang="fr-FR" dirty="0" smtClean="0"/>
            </a:p>
            <a:p>
              <a:endParaRPr lang="fr-FR" dirty="0"/>
            </a:p>
            <a:p>
              <a:endParaRPr lang="fr-FR" dirty="0" smtClean="0"/>
            </a:p>
            <a:p>
              <a:pPr algn="ctr"/>
              <a:endParaRPr lang="fr-FR" dirty="0"/>
            </a:p>
            <a:p>
              <a:endParaRPr lang="fr-FR" dirty="0" smtClean="0"/>
            </a:p>
            <a:p>
              <a:endParaRPr lang="fr-FR" dirty="0"/>
            </a:p>
            <a:p>
              <a:r>
                <a:rPr lang="fr-FR" sz="1200" dirty="0" smtClean="0"/>
                <a:t> </a:t>
              </a:r>
              <a:endParaRPr lang="fr-FR" sz="1200" dirty="0"/>
            </a:p>
          </p:txBody>
        </p:sp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3123" y="3357774"/>
              <a:ext cx="1561312" cy="1123113"/>
            </a:xfrm>
            <a:prstGeom prst="rect">
              <a:avLst/>
            </a:prstGeom>
          </p:spPr>
        </p:pic>
      </p:grpSp>
      <p:sp>
        <p:nvSpPr>
          <p:cNvPr id="6" name="ZoneTexte 5"/>
          <p:cNvSpPr txBox="1"/>
          <p:nvPr/>
        </p:nvSpPr>
        <p:spPr>
          <a:xfrm>
            <a:off x="361219" y="5668633"/>
            <a:ext cx="5143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Choix 3</a:t>
            </a:r>
            <a:r>
              <a:rPr lang="fr-FR" b="1" dirty="0" smtClean="0"/>
              <a:t> : choix 1 + choix 2                                                      pour un accueil en journée complète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008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5739" y="3870960"/>
            <a:ext cx="11846923" cy="2455331"/>
          </a:xfrm>
          <a:prstGeom prst="rect">
            <a:avLst/>
          </a:prstGeom>
          <a:solidFill>
            <a:srgbClr val="92D050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" y="148127"/>
            <a:ext cx="935083" cy="672642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>
            <a:off x="0" y="6353496"/>
            <a:ext cx="12192000" cy="0"/>
          </a:xfrm>
          <a:prstGeom prst="line">
            <a:avLst/>
          </a:prstGeom>
          <a:ln w="28575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66403" y="6353496"/>
            <a:ext cx="69058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/>
              <a:t>Organisation rentrée scolaire 2018-2019</a:t>
            </a:r>
          </a:p>
          <a:p>
            <a:r>
              <a:rPr lang="fr-FR" sz="1050" dirty="0" smtClean="0"/>
              <a:t>Réunion des adhérents de Com’expression du mercredi 16 mai 2018</a:t>
            </a:r>
            <a:endParaRPr lang="fr-FR" sz="1050" dirty="0"/>
          </a:p>
        </p:txBody>
      </p:sp>
      <p:sp>
        <p:nvSpPr>
          <p:cNvPr id="3" name="ZoneTexte 2"/>
          <p:cNvSpPr txBox="1"/>
          <p:nvPr/>
        </p:nvSpPr>
        <p:spPr>
          <a:xfrm>
            <a:off x="1497875" y="136895"/>
            <a:ext cx="9875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Chalkduster" panose="03050602040202020205" pitchFamily="66" charset="0"/>
              </a:rPr>
              <a:t>Le </a:t>
            </a:r>
            <a:r>
              <a:rPr lang="fr-FR" sz="2800" dirty="0" smtClean="0">
                <a:solidFill>
                  <a:srgbClr val="FF0099"/>
                </a:solidFill>
                <a:latin typeface="Chalkduster" panose="03050602040202020205" pitchFamily="66" charset="0"/>
              </a:rPr>
              <a:t>mercredi</a:t>
            </a:r>
            <a:r>
              <a:rPr lang="fr-FR" sz="2800" dirty="0" smtClean="0">
                <a:latin typeface="Chalkduster" panose="03050602040202020205" pitchFamily="66" charset="0"/>
              </a:rPr>
              <a:t> avec </a:t>
            </a:r>
            <a:r>
              <a:rPr lang="fr-FR" sz="2800" dirty="0" smtClean="0">
                <a:solidFill>
                  <a:srgbClr val="D60093"/>
                </a:solidFill>
                <a:latin typeface="Chalkduster" panose="03050602040202020205" pitchFamily="66" charset="0"/>
              </a:rPr>
              <a:t>Com’expression</a:t>
            </a:r>
            <a:endParaRPr lang="fr-FR" sz="2800" dirty="0">
              <a:solidFill>
                <a:srgbClr val="D60093"/>
              </a:solidFill>
              <a:latin typeface="Chalkduster" panose="03050602040202020205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65762" y="1001399"/>
            <a:ext cx="5138866" cy="2816156"/>
          </a:xfrm>
          <a:prstGeom prst="rect">
            <a:avLst/>
          </a:prstGeom>
          <a:solidFill>
            <a:srgbClr val="FFD34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D60093"/>
                </a:solidFill>
                <a:latin typeface="Chalkduster" panose="03050602040202020205" pitchFamily="66" charset="0"/>
              </a:rPr>
              <a:t>Les ateliers du mercredi</a:t>
            </a:r>
          </a:p>
          <a:p>
            <a:endParaRPr lang="fr-FR" dirty="0" smtClean="0"/>
          </a:p>
          <a:p>
            <a:r>
              <a:rPr lang="fr-FR" sz="1200" dirty="0"/>
              <a:t>De </a:t>
            </a:r>
            <a:r>
              <a:rPr lang="fr-FR" sz="1200" b="1" dirty="0"/>
              <a:t>8h30 à 12h </a:t>
            </a:r>
            <a:r>
              <a:rPr lang="fr-FR" sz="1200" dirty="0"/>
              <a:t>(Pas d’accueil avant 8h30)</a:t>
            </a:r>
          </a:p>
          <a:p>
            <a:r>
              <a:rPr lang="fr-FR" sz="1200" dirty="0" smtClean="0"/>
              <a:t>Locaux </a:t>
            </a:r>
            <a:r>
              <a:rPr lang="fr-FR" sz="1200" dirty="0"/>
              <a:t>école Antoine Rémond </a:t>
            </a:r>
          </a:p>
          <a:p>
            <a:r>
              <a:rPr lang="fr-FR" sz="1200" b="1" dirty="0" smtClean="0">
                <a:solidFill>
                  <a:srgbClr val="FF0000"/>
                </a:solidFill>
              </a:rPr>
              <a:t>Tarification </a:t>
            </a:r>
            <a:r>
              <a:rPr lang="fr-FR" sz="1200" b="1" dirty="0">
                <a:solidFill>
                  <a:srgbClr val="FF0000"/>
                </a:solidFill>
              </a:rPr>
              <a:t>municipale </a:t>
            </a:r>
            <a:r>
              <a:rPr lang="fr-FR" sz="1200" dirty="0"/>
              <a:t>selon QF </a:t>
            </a:r>
            <a:r>
              <a:rPr lang="fr-FR" sz="1200" dirty="0" smtClean="0"/>
              <a:t>Ville de Lyon - </a:t>
            </a:r>
            <a:r>
              <a:rPr lang="fr-FR" sz="1200" dirty="0" err="1" smtClean="0"/>
              <a:t>cf</a:t>
            </a:r>
            <a:r>
              <a:rPr lang="fr-FR" sz="1200" dirty="0" smtClean="0"/>
              <a:t> page « </a:t>
            </a:r>
            <a:r>
              <a:rPr lang="fr-FR" sz="1200" dirty="0" smtClean="0">
                <a:hlinkClick r:id="rId3" action="ppaction://hlinksldjump"/>
              </a:rPr>
              <a:t>tarification</a:t>
            </a:r>
            <a:r>
              <a:rPr lang="fr-FR" sz="1200" dirty="0" smtClean="0"/>
              <a:t> »</a:t>
            </a:r>
            <a:endParaRPr lang="fr-FR" sz="1200" dirty="0"/>
          </a:p>
          <a:p>
            <a:r>
              <a:rPr lang="fr-FR" sz="1200" b="1" dirty="0" smtClean="0"/>
              <a:t>Inscriptions </a:t>
            </a:r>
            <a:r>
              <a:rPr lang="fr-FR" sz="1200" b="1" dirty="0"/>
              <a:t>auprès de la Ville de Lyon : </a:t>
            </a:r>
            <a:r>
              <a:rPr lang="fr-FR" sz="1200" b="1" dirty="0" smtClean="0">
                <a:solidFill>
                  <a:srgbClr val="FF0000"/>
                </a:solidFill>
              </a:rPr>
              <a:t>Du </a:t>
            </a:r>
            <a:r>
              <a:rPr lang="fr-FR" sz="1200" b="1" dirty="0">
                <a:solidFill>
                  <a:srgbClr val="FF0000"/>
                </a:solidFill>
              </a:rPr>
              <a:t>30 mai au 30 juin</a:t>
            </a:r>
          </a:p>
          <a:p>
            <a:r>
              <a:rPr lang="fr-FR" sz="1200" b="1" dirty="0" smtClean="0"/>
              <a:t>Taux </a:t>
            </a:r>
            <a:r>
              <a:rPr lang="fr-FR" sz="1200" b="1" dirty="0"/>
              <a:t>d’encadrement </a:t>
            </a:r>
            <a:r>
              <a:rPr lang="fr-FR" sz="1200" dirty="0"/>
              <a:t>« normaux » : </a:t>
            </a:r>
            <a:r>
              <a:rPr lang="fr-FR" sz="1100" dirty="0" smtClean="0"/>
              <a:t>1/8 </a:t>
            </a:r>
            <a:r>
              <a:rPr lang="fr-FR" sz="1100" dirty="0"/>
              <a:t>(moins de 6 ans</a:t>
            </a:r>
            <a:r>
              <a:rPr lang="fr-FR" sz="1100" dirty="0" smtClean="0"/>
              <a:t>) et 1/12 </a:t>
            </a:r>
            <a:r>
              <a:rPr lang="fr-FR" sz="1100" dirty="0"/>
              <a:t>(plus de 6 ans)</a:t>
            </a:r>
            <a:endParaRPr lang="fr-FR" sz="1200" dirty="0"/>
          </a:p>
          <a:p>
            <a:endParaRPr lang="fr-FR" sz="100" dirty="0" smtClean="0">
              <a:solidFill>
                <a:schemeClr val="bg1"/>
              </a:solidFill>
            </a:endParaRPr>
          </a:p>
          <a:p>
            <a:r>
              <a:rPr lang="fr-FR" sz="1200" b="1" dirty="0"/>
              <a:t>Ouverts aux enfants du </a:t>
            </a:r>
            <a:r>
              <a:rPr lang="fr-FR" sz="1200" b="1" dirty="0" smtClean="0"/>
              <a:t>privé mais </a:t>
            </a:r>
            <a:r>
              <a:rPr lang="fr-FR" sz="1200" b="1" dirty="0" smtClean="0">
                <a:solidFill>
                  <a:srgbClr val="FF0000"/>
                </a:solidFill>
              </a:rPr>
              <a:t>inscription selon carte scolaire</a:t>
            </a:r>
          </a:p>
          <a:p>
            <a:r>
              <a:rPr lang="fr-FR" sz="1200" b="1" dirty="0" smtClean="0">
                <a:solidFill>
                  <a:srgbClr val="FF0000"/>
                </a:solidFill>
              </a:rPr>
              <a:t>Pas </a:t>
            </a:r>
            <a:r>
              <a:rPr lang="fr-FR" sz="1200" b="1" dirty="0">
                <a:solidFill>
                  <a:srgbClr val="FF0000"/>
                </a:solidFill>
              </a:rPr>
              <a:t>d’effectif </a:t>
            </a:r>
            <a:r>
              <a:rPr lang="fr-FR" sz="1200" b="1" dirty="0" smtClean="0">
                <a:solidFill>
                  <a:srgbClr val="FF0000"/>
                </a:solidFill>
              </a:rPr>
              <a:t>maximum</a:t>
            </a:r>
            <a:endParaRPr lang="fr-FR" sz="700" dirty="0" smtClean="0">
              <a:solidFill>
                <a:srgbClr val="FF0000"/>
              </a:solidFill>
            </a:endParaRPr>
          </a:p>
          <a:p>
            <a:pPr algn="just"/>
            <a:r>
              <a:rPr lang="fr-FR" sz="1200" b="1" dirty="0"/>
              <a:t>Contenu des activités </a:t>
            </a:r>
            <a:r>
              <a:rPr lang="fr-FR" sz="1200" dirty="0"/>
              <a:t>: </a:t>
            </a:r>
            <a:r>
              <a:rPr lang="fr-FR" sz="1100" dirty="0" smtClean="0"/>
              <a:t>ateliers </a:t>
            </a:r>
            <a:r>
              <a:rPr lang="fr-FR" sz="1100" b="1" dirty="0" smtClean="0"/>
              <a:t>d’activités ludiques et éducatives </a:t>
            </a:r>
            <a:r>
              <a:rPr lang="fr-FR" sz="1100" dirty="0" smtClean="0"/>
              <a:t>pour développer les apprentissages. Parcours thématiques (</a:t>
            </a:r>
            <a:r>
              <a:rPr lang="fr-FR" sz="1100" b="1" dirty="0" smtClean="0"/>
              <a:t>culture, sports, sciences et numérique, citoyenneté</a:t>
            </a:r>
            <a:r>
              <a:rPr lang="fr-FR" sz="1100" dirty="0" smtClean="0"/>
              <a:t>). Activités dans le respect des rythmes de l’enfant.</a:t>
            </a:r>
          </a:p>
          <a:p>
            <a:pPr algn="just"/>
            <a:endParaRPr lang="fr-FR" sz="1100" dirty="0" smtClean="0"/>
          </a:p>
          <a:p>
            <a:pPr algn="just"/>
            <a:endParaRPr lang="fr-FR" sz="1100" dirty="0" smtClean="0"/>
          </a:p>
        </p:txBody>
      </p:sp>
      <p:sp>
        <p:nvSpPr>
          <p:cNvPr id="9" name="ZoneTexte 8"/>
          <p:cNvSpPr txBox="1"/>
          <p:nvPr/>
        </p:nvSpPr>
        <p:spPr>
          <a:xfrm>
            <a:off x="5573485" y="829391"/>
            <a:ext cx="6392091" cy="56630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70C0"/>
                </a:solidFill>
                <a:latin typeface="Chalkduster" panose="03050602040202020205" pitchFamily="66" charset="0"/>
              </a:rPr>
              <a:t>L’accueil de loisirs Com’ex « à la journée »</a:t>
            </a:r>
          </a:p>
          <a:p>
            <a:r>
              <a:rPr lang="fr-FR" sz="800" dirty="0" smtClean="0">
                <a:solidFill>
                  <a:schemeClr val="bg1"/>
                </a:solidFill>
              </a:rPr>
              <a:t>b</a:t>
            </a:r>
          </a:p>
          <a:p>
            <a:r>
              <a:rPr lang="fr-FR" dirty="0" smtClean="0"/>
              <a:t>De </a:t>
            </a:r>
            <a:r>
              <a:rPr lang="fr-FR" b="1" dirty="0" smtClean="0">
                <a:solidFill>
                  <a:srgbClr val="FF0000"/>
                </a:solidFill>
              </a:rPr>
              <a:t>8h</a:t>
            </a:r>
            <a:r>
              <a:rPr lang="fr-FR" dirty="0" smtClean="0">
                <a:solidFill>
                  <a:srgbClr val="FF0000"/>
                </a:solidFill>
              </a:rPr>
              <a:t> à 18h </a:t>
            </a:r>
          </a:p>
          <a:p>
            <a:r>
              <a:rPr lang="fr-FR" b="1" dirty="0" smtClean="0"/>
              <a:t>Le matin </a:t>
            </a:r>
            <a:r>
              <a:rPr lang="fr-FR" dirty="0" smtClean="0"/>
              <a:t>: local des Charmettes et local Bellecombe</a:t>
            </a:r>
          </a:p>
          <a:p>
            <a:r>
              <a:rPr lang="fr-FR" b="1" dirty="0">
                <a:solidFill>
                  <a:srgbClr val="FF0000"/>
                </a:solidFill>
              </a:rPr>
              <a:t>Tarification </a:t>
            </a:r>
            <a:r>
              <a:rPr lang="fr-FR" b="1" u="sng" dirty="0" smtClean="0">
                <a:solidFill>
                  <a:srgbClr val="FF0000"/>
                </a:solidFill>
              </a:rPr>
              <a:t>Com’expression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dirty="0"/>
              <a:t>selon QF </a:t>
            </a:r>
            <a:r>
              <a:rPr lang="fr-FR" dirty="0" smtClean="0"/>
              <a:t>(de 18 € à 26 € avec repas) </a:t>
            </a: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Taux d’encadrement 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1/8 (moins de 6 ans) et 1/12 (plus de 6 ans)</a:t>
            </a:r>
            <a:endParaRPr lang="fr-FR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2000" b="1" dirty="0" smtClean="0">
                <a:solidFill>
                  <a:srgbClr val="FF0000"/>
                </a:solidFill>
              </a:rPr>
              <a:t>52 places </a:t>
            </a:r>
            <a:r>
              <a:rPr lang="fr-FR" b="1" dirty="0" smtClean="0">
                <a:solidFill>
                  <a:srgbClr val="FF0000"/>
                </a:solidFill>
              </a:rPr>
              <a:t>maximum </a:t>
            </a:r>
            <a:r>
              <a:rPr lang="fr-FR" u="sng" dirty="0" smtClean="0"/>
              <a:t>le matin</a:t>
            </a:r>
            <a:r>
              <a:rPr lang="fr-FR" dirty="0" smtClean="0"/>
              <a:t> </a:t>
            </a:r>
            <a:r>
              <a:rPr lang="fr-FR" sz="1600" dirty="0" smtClean="0"/>
              <a:t>(dont 20 places pour moins de 6 ans)</a:t>
            </a:r>
            <a:endParaRPr lang="fr-FR" dirty="0" smtClean="0"/>
          </a:p>
          <a:p>
            <a:r>
              <a:rPr lang="fr-FR" sz="2000" b="1" dirty="0" smtClean="0">
                <a:solidFill>
                  <a:srgbClr val="FF0000"/>
                </a:solidFill>
              </a:rPr>
              <a:t>Inscriptions auprès de Com’expression dès le 23 mai 2018</a:t>
            </a:r>
          </a:p>
          <a:p>
            <a:pPr algn="just"/>
            <a:r>
              <a:rPr lang="fr-FR" sz="1600" b="1" dirty="0" smtClean="0"/>
              <a:t>Priorité aux enfants/adhérents </a:t>
            </a:r>
            <a:r>
              <a:rPr lang="fr-FR" sz="1600" b="1" dirty="0" smtClean="0">
                <a:solidFill>
                  <a:srgbClr val="FF0099"/>
                </a:solidFill>
              </a:rPr>
              <a:t>résidant en dehors de la carte scolaire !</a:t>
            </a:r>
          </a:p>
          <a:p>
            <a:pPr algn="just"/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Contenu des activités 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ateliers </a:t>
            </a:r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d’activités ludiques et éducatives 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pour développer les apprentissages. Parcours thématiques (</a:t>
            </a:r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culture, sports, sciences et numérique, citoyenneté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). Activités dans le respect des rythmes de l’enfant.</a:t>
            </a:r>
          </a:p>
          <a:p>
            <a:endParaRPr lang="fr-FR" dirty="0" smtClean="0"/>
          </a:p>
          <a:p>
            <a:r>
              <a:rPr lang="fr-FR" sz="1600" dirty="0" smtClean="0"/>
              <a:t>Repas fourni par Com’expression (comme cette année) et pris à l’école Antoine Rémond</a:t>
            </a:r>
          </a:p>
          <a:p>
            <a:endParaRPr lang="fr-FR" sz="1600" dirty="0" smtClean="0"/>
          </a:p>
          <a:p>
            <a:r>
              <a:rPr lang="fr-FR" sz="2800" dirty="0" smtClean="0"/>
              <a:t> 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53785" y="3957386"/>
            <a:ext cx="5138866" cy="2477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  <a:latin typeface="Chalkduster" panose="03050602040202020205" pitchFamily="66" charset="0"/>
              </a:rPr>
              <a:t>L’accueil de loisirs demi-journée</a:t>
            </a:r>
          </a:p>
          <a:p>
            <a:endParaRPr lang="fr-FR" dirty="0" smtClean="0"/>
          </a:p>
          <a:p>
            <a:r>
              <a:rPr lang="fr-FR" sz="1200" dirty="0"/>
              <a:t>De </a:t>
            </a:r>
            <a:r>
              <a:rPr lang="fr-FR" sz="1200" b="1" dirty="0" smtClean="0"/>
              <a:t>12h </a:t>
            </a:r>
            <a:r>
              <a:rPr lang="fr-FR" sz="1200" b="1" dirty="0"/>
              <a:t>à </a:t>
            </a:r>
            <a:r>
              <a:rPr lang="fr-FR" sz="1200" b="1" dirty="0" smtClean="0"/>
              <a:t>18h </a:t>
            </a:r>
            <a:endParaRPr lang="fr-FR" sz="1200" dirty="0"/>
          </a:p>
          <a:p>
            <a:r>
              <a:rPr lang="fr-FR" sz="1200" dirty="0" smtClean="0"/>
              <a:t>Locaux : les trois sites (repas pris à Antoine Rémond - comme cette année)</a:t>
            </a:r>
          </a:p>
          <a:p>
            <a:r>
              <a:rPr lang="fr-FR" sz="1200" b="1" dirty="0" smtClean="0">
                <a:solidFill>
                  <a:srgbClr val="FF0000"/>
                </a:solidFill>
              </a:rPr>
              <a:t>Tarification </a:t>
            </a:r>
            <a:r>
              <a:rPr lang="fr-FR" sz="1200" b="1" u="sng" dirty="0" smtClean="0">
                <a:solidFill>
                  <a:srgbClr val="FF0000"/>
                </a:solidFill>
              </a:rPr>
              <a:t>Com’expression</a:t>
            </a:r>
            <a:r>
              <a:rPr lang="fr-FR" sz="1200" b="1" dirty="0" smtClean="0">
                <a:solidFill>
                  <a:srgbClr val="FF0000"/>
                </a:solidFill>
              </a:rPr>
              <a:t> </a:t>
            </a:r>
            <a:r>
              <a:rPr lang="fr-FR" sz="1200" dirty="0"/>
              <a:t>selon </a:t>
            </a:r>
            <a:r>
              <a:rPr lang="fr-FR" sz="1200" dirty="0" smtClean="0"/>
              <a:t>QF (de 11 € à 16,50 € avec repas)</a:t>
            </a:r>
            <a:endParaRPr lang="fr-FR" sz="1200" dirty="0"/>
          </a:p>
          <a:p>
            <a:r>
              <a:rPr lang="fr-FR" sz="1200" b="1" dirty="0" smtClean="0">
                <a:solidFill>
                  <a:srgbClr val="FF0000"/>
                </a:solidFill>
              </a:rPr>
              <a:t>Inscriptions auprès de Com’expression dès le </a:t>
            </a:r>
            <a:r>
              <a:rPr lang="fr-FR" sz="1200" b="1" u="sng" dirty="0" smtClean="0">
                <a:solidFill>
                  <a:srgbClr val="FF0000"/>
                </a:solidFill>
              </a:rPr>
              <a:t>23 mai 2018 pour les adhérents</a:t>
            </a:r>
          </a:p>
          <a:p>
            <a:r>
              <a:rPr lang="fr-F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Taux 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d’encadrement 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 normaux » : </a:t>
            </a:r>
            <a:r>
              <a:rPr lang="fr-FR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1/8 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(moins de 6 ans</a:t>
            </a:r>
            <a:r>
              <a:rPr lang="fr-FR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et 1/12 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(plus de 6 ans)</a:t>
            </a:r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fr-FR" sz="100" dirty="0" smtClean="0">
              <a:solidFill>
                <a:schemeClr val="bg1"/>
              </a:solidFill>
            </a:endParaRPr>
          </a:p>
          <a:p>
            <a:r>
              <a:rPr lang="fr-FR" sz="1200" b="1" dirty="0"/>
              <a:t>Ouverts </a:t>
            </a:r>
            <a:r>
              <a:rPr lang="fr-FR" sz="1200" b="1" dirty="0" smtClean="0"/>
              <a:t>à tous les enfants</a:t>
            </a:r>
            <a:endParaRPr lang="fr-FR" sz="1200" b="1" dirty="0" smtClean="0">
              <a:solidFill>
                <a:srgbClr val="FF0000"/>
              </a:solidFill>
            </a:endParaRPr>
          </a:p>
          <a:p>
            <a:r>
              <a:rPr lang="fr-FR" sz="1200" b="1" dirty="0" smtClean="0">
                <a:solidFill>
                  <a:srgbClr val="FF0000"/>
                </a:solidFill>
              </a:rPr>
              <a:t>Pas </a:t>
            </a:r>
            <a:r>
              <a:rPr lang="fr-FR" sz="1200" b="1" dirty="0">
                <a:solidFill>
                  <a:srgbClr val="FF0000"/>
                </a:solidFill>
              </a:rPr>
              <a:t>d’effectif </a:t>
            </a:r>
            <a:r>
              <a:rPr lang="fr-FR" sz="1200" b="1" dirty="0" smtClean="0">
                <a:solidFill>
                  <a:srgbClr val="FF0000"/>
                </a:solidFill>
              </a:rPr>
              <a:t>maximum</a:t>
            </a:r>
            <a:endParaRPr lang="fr-FR" sz="700" dirty="0" smtClean="0">
              <a:solidFill>
                <a:srgbClr val="FF0000"/>
              </a:solidFill>
            </a:endParaRPr>
          </a:p>
          <a:p>
            <a:pPr algn="just"/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Contenu des activités 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fr-FR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ateliers </a:t>
            </a:r>
            <a:r>
              <a:rPr lang="fr-F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d’activités ludiques et éducatives </a:t>
            </a:r>
            <a:r>
              <a:rPr lang="fr-FR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fr-F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culture, sports, sciences et numérique, citoyenneté</a:t>
            </a:r>
            <a:r>
              <a:rPr lang="fr-FR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). Activités dans le respect des rythmes de l’enfant.</a:t>
            </a:r>
          </a:p>
          <a:p>
            <a:pPr algn="just"/>
            <a:endParaRPr lang="fr-FR" sz="1100" dirty="0" smtClean="0"/>
          </a:p>
        </p:txBody>
      </p:sp>
      <p:sp>
        <p:nvSpPr>
          <p:cNvPr id="12" name="ZoneTexte 11"/>
          <p:cNvSpPr txBox="1"/>
          <p:nvPr/>
        </p:nvSpPr>
        <p:spPr>
          <a:xfrm>
            <a:off x="6372217" y="4740625"/>
            <a:ext cx="5288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/>
              <a:t>L’après-midi : continuité de la journée, avec </a:t>
            </a:r>
            <a:r>
              <a:rPr lang="fr-FR" b="1" dirty="0" smtClean="0"/>
              <a:t>« recomposition » </a:t>
            </a:r>
            <a:r>
              <a:rPr lang="fr-FR" b="1" dirty="0"/>
              <a:t>des groupes après le temps du </a:t>
            </a:r>
            <a:r>
              <a:rPr lang="fr-FR" b="1" dirty="0" smtClean="0"/>
              <a:t>repas, selon les tranches d’âges des enfants.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97633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432" y="6087617"/>
            <a:ext cx="956854" cy="688303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 flipV="1">
            <a:off x="0" y="6056893"/>
            <a:ext cx="12192000" cy="39189"/>
          </a:xfrm>
          <a:prstGeom prst="line">
            <a:avLst/>
          </a:prstGeom>
          <a:ln w="28575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305887" y="374765"/>
            <a:ext cx="10823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D60093"/>
                </a:solidFill>
                <a:latin typeface="Chalkduster" panose="03050602040202020205" pitchFamily="66" charset="0"/>
              </a:rPr>
              <a:t>Tarification</a:t>
            </a:r>
            <a:r>
              <a:rPr lang="fr-FR" dirty="0" smtClean="0">
                <a:latin typeface="Chalkduster" panose="03050602040202020205" pitchFamily="66" charset="0"/>
              </a:rPr>
              <a:t> </a:t>
            </a:r>
            <a:r>
              <a:rPr lang="fr-FR" u="sng" dirty="0" smtClean="0">
                <a:solidFill>
                  <a:srgbClr val="FF0000"/>
                </a:solidFill>
                <a:latin typeface="Chalkduster" panose="03050602040202020205" pitchFamily="66" charset="0"/>
              </a:rPr>
              <a:t>Accueil de loisirs </a:t>
            </a:r>
            <a:r>
              <a:rPr lang="fr-FR" dirty="0" smtClean="0">
                <a:latin typeface="Chalkduster" panose="03050602040202020205" pitchFamily="66" charset="0"/>
              </a:rPr>
              <a:t>journée / demi-journée avec repas</a:t>
            </a:r>
            <a:endParaRPr lang="fr-FR" dirty="0">
              <a:latin typeface="Chalkduster" panose="03050602040202020205" pitchFamily="66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798880" y="4635508"/>
            <a:ext cx="97029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Tarification des </a:t>
            </a:r>
            <a:r>
              <a:rPr lang="fr-FR" sz="2000" b="1" dirty="0" smtClean="0">
                <a:solidFill>
                  <a:srgbClr val="FF0000"/>
                </a:solidFill>
              </a:rPr>
              <a:t>accueils </a:t>
            </a:r>
            <a:r>
              <a:rPr lang="fr-FR" sz="2000" b="1" dirty="0" err="1" smtClean="0">
                <a:solidFill>
                  <a:srgbClr val="FF0000"/>
                </a:solidFill>
              </a:rPr>
              <a:t>co</a:t>
            </a:r>
            <a:r>
              <a:rPr lang="fr-FR" sz="2000" b="1" dirty="0" smtClean="0">
                <a:solidFill>
                  <a:srgbClr val="FF0000"/>
                </a:solidFill>
              </a:rPr>
              <a:t>-organisés avec la Ville de Lyon</a:t>
            </a:r>
            <a:r>
              <a:rPr lang="fr-FR" sz="2000" dirty="0" smtClean="0"/>
              <a:t> : </a:t>
            </a:r>
          </a:p>
          <a:p>
            <a:pPr algn="ctr"/>
            <a:r>
              <a:rPr lang="fr-FR" sz="1100" b="1" dirty="0" smtClean="0">
                <a:solidFill>
                  <a:srgbClr val="D60093"/>
                </a:solidFill>
                <a:latin typeface="Chalkduster" panose="03050602040202020205" pitchFamily="66" charset="0"/>
              </a:rPr>
              <a:t> </a:t>
            </a:r>
          </a:p>
          <a:p>
            <a:pPr algn="r"/>
            <a:r>
              <a:rPr lang="fr-FR" sz="1600" b="1" dirty="0" smtClean="0">
                <a:solidFill>
                  <a:srgbClr val="D60093"/>
                </a:solidFill>
                <a:latin typeface="Chalkduster" panose="03050602040202020205" pitchFamily="66" charset="0"/>
              </a:rPr>
              <a:t>« Après la classe », la « Fin d’</a:t>
            </a:r>
            <a:r>
              <a:rPr lang="fr-FR" sz="1600" b="1" dirty="0" err="1" smtClean="0">
                <a:solidFill>
                  <a:srgbClr val="D60093"/>
                </a:solidFill>
                <a:latin typeface="Chalkduster" panose="03050602040202020205" pitchFamily="66" charset="0"/>
              </a:rPr>
              <a:t>aprem</a:t>
            </a:r>
            <a:r>
              <a:rPr lang="fr-FR" sz="1600" b="1" dirty="0" smtClean="0">
                <a:solidFill>
                  <a:srgbClr val="D60093"/>
                </a:solidFill>
                <a:latin typeface="Chalkduster" panose="03050602040202020205" pitchFamily="66" charset="0"/>
              </a:rPr>
              <a:t>’ » et les « ateliers du mercredi matin »</a:t>
            </a:r>
            <a:r>
              <a:rPr lang="fr-FR" sz="1600" b="1" dirty="0" smtClean="0">
                <a:solidFill>
                  <a:srgbClr val="D60093"/>
                </a:solidFill>
              </a:rPr>
              <a:t> </a:t>
            </a:r>
            <a:endParaRPr lang="fr-FR" b="1" dirty="0" smtClean="0">
              <a:solidFill>
                <a:srgbClr val="D60093"/>
              </a:solidFill>
            </a:endParaRPr>
          </a:p>
          <a:p>
            <a:r>
              <a:rPr lang="fr-FR" dirty="0" smtClean="0"/>
              <a:t>Elle sera votée au </a:t>
            </a:r>
            <a:r>
              <a:rPr lang="fr-FR" b="1" dirty="0" smtClean="0"/>
              <a:t>Conseil municipal du 28 mai</a:t>
            </a:r>
          </a:p>
          <a:p>
            <a:pPr algn="r"/>
            <a:r>
              <a:rPr lang="fr-FR" b="1" dirty="0" smtClean="0"/>
              <a:t>Pour bénéficier d’ores et déjà d’une </a:t>
            </a:r>
            <a:r>
              <a:rPr lang="fr-FR" b="1" dirty="0" smtClean="0">
                <a:solidFill>
                  <a:srgbClr val="FF0000"/>
                </a:solidFill>
              </a:rPr>
              <a:t>estimation</a:t>
            </a:r>
            <a:r>
              <a:rPr lang="fr-FR" b="1" dirty="0" smtClean="0"/>
              <a:t>, cliquez </a:t>
            </a:r>
            <a:r>
              <a:rPr lang="fr-FR" b="1" dirty="0" smtClean="0">
                <a:hlinkClick r:id="rId3"/>
              </a:rPr>
              <a:t>ici</a:t>
            </a:r>
            <a:endParaRPr lang="fr-FR" b="1" dirty="0"/>
          </a:p>
        </p:txBody>
      </p:sp>
      <p:grpSp>
        <p:nvGrpSpPr>
          <p:cNvPr id="11" name="Groupe 10"/>
          <p:cNvGrpSpPr/>
          <p:nvPr/>
        </p:nvGrpSpPr>
        <p:grpSpPr>
          <a:xfrm>
            <a:off x="340178" y="923830"/>
            <a:ext cx="11511644" cy="3306532"/>
            <a:chOff x="305887" y="1149531"/>
            <a:chExt cx="11511644" cy="3306532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2" t="12952" r="5138" b="25968"/>
            <a:stretch/>
          </p:blipFill>
          <p:spPr>
            <a:xfrm>
              <a:off x="2220685" y="1149531"/>
              <a:ext cx="6984275" cy="3306532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887" y="1293304"/>
              <a:ext cx="1458702" cy="1049302"/>
            </a:xfrm>
            <a:prstGeom prst="rect">
              <a:avLst/>
            </a:prstGeom>
          </p:spPr>
        </p:pic>
        <p:cxnSp>
          <p:nvCxnSpPr>
            <p:cNvPr id="3" name="Connecteur droit avec flèche 2"/>
            <p:cNvCxnSpPr>
              <a:stCxn id="8" idx="3"/>
            </p:cNvCxnSpPr>
            <p:nvPr/>
          </p:nvCxnSpPr>
          <p:spPr>
            <a:xfrm>
              <a:off x="1764589" y="1817955"/>
              <a:ext cx="456096" cy="213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ZoneTexte 5"/>
            <p:cNvSpPr txBox="1"/>
            <p:nvPr/>
          </p:nvSpPr>
          <p:spPr>
            <a:xfrm>
              <a:off x="9204960" y="3843592"/>
              <a:ext cx="26125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600" b="1" dirty="0" smtClean="0">
                  <a:solidFill>
                    <a:srgbClr val="FF0000"/>
                  </a:solidFill>
                </a:rPr>
                <a:t>Pas d’augmentation tarifaire pour l’année 2018-2019</a:t>
              </a:r>
              <a:endParaRPr lang="fr-FR" sz="16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32"/>
          <a:stretch/>
        </p:blipFill>
        <p:spPr>
          <a:xfrm>
            <a:off x="174392" y="4771629"/>
            <a:ext cx="1541198" cy="55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53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828</Words>
  <Application>Microsoft Office PowerPoint</Application>
  <PresentationFormat>Grand écran</PresentationFormat>
  <Paragraphs>199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Chalkduster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Windows User</dc:creator>
  <cp:lastModifiedBy>Windows User</cp:lastModifiedBy>
  <cp:revision>30</cp:revision>
  <dcterms:created xsi:type="dcterms:W3CDTF">2018-05-16T12:08:01Z</dcterms:created>
  <dcterms:modified xsi:type="dcterms:W3CDTF">2018-05-24T07:16:13Z</dcterms:modified>
</cp:coreProperties>
</file>